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20" r:id="rId2"/>
  </p:sldMasterIdLst>
  <p:notesMasterIdLst>
    <p:notesMasterId r:id="rId38"/>
  </p:notesMasterIdLst>
  <p:handoutMasterIdLst>
    <p:handoutMasterId r:id="rId39"/>
  </p:handoutMasterIdLst>
  <p:sldIdLst>
    <p:sldId id="303" r:id="rId3"/>
    <p:sldId id="320" r:id="rId4"/>
    <p:sldId id="321" r:id="rId5"/>
    <p:sldId id="307" r:id="rId6"/>
    <p:sldId id="312" r:id="rId7"/>
    <p:sldId id="273" r:id="rId8"/>
    <p:sldId id="275" r:id="rId9"/>
    <p:sldId id="276" r:id="rId10"/>
    <p:sldId id="278" r:id="rId11"/>
    <p:sldId id="277" r:id="rId12"/>
    <p:sldId id="279" r:id="rId13"/>
    <p:sldId id="280" r:id="rId14"/>
    <p:sldId id="281" r:id="rId15"/>
    <p:sldId id="282" r:id="rId16"/>
    <p:sldId id="283" r:id="rId17"/>
    <p:sldId id="311" r:id="rId18"/>
    <p:sldId id="284" r:id="rId19"/>
    <p:sldId id="285" r:id="rId20"/>
    <p:sldId id="286" r:id="rId21"/>
    <p:sldId id="287" r:id="rId22"/>
    <p:sldId id="288" r:id="rId23"/>
    <p:sldId id="289" r:id="rId24"/>
    <p:sldId id="290" r:id="rId25"/>
    <p:sldId id="291" r:id="rId26"/>
    <p:sldId id="292" r:id="rId27"/>
    <p:sldId id="298" r:id="rId28"/>
    <p:sldId id="302" r:id="rId29"/>
    <p:sldId id="308" r:id="rId30"/>
    <p:sldId id="294" r:id="rId31"/>
    <p:sldId id="309" r:id="rId32"/>
    <p:sldId id="322" r:id="rId33"/>
    <p:sldId id="315" r:id="rId34"/>
    <p:sldId id="316" r:id="rId35"/>
    <p:sldId id="317" r:id="rId36"/>
    <p:sldId id="319" r:id="rId37"/>
  </p:sldIdLst>
  <p:sldSz cx="12192000" cy="6858000"/>
  <p:notesSz cx="6888163" cy="100187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A039"/>
    <a:srgbClr val="006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5915" autoAdjust="0"/>
  </p:normalViewPr>
  <p:slideViewPr>
    <p:cSldViewPr snapToGrid="0" snapToObjects="1">
      <p:cViewPr>
        <p:scale>
          <a:sx n="70" d="100"/>
          <a:sy n="70" d="100"/>
        </p:scale>
        <p:origin x="-396" y="-846"/>
      </p:cViewPr>
      <p:guideLst>
        <p:guide orient="horz" pos="2160"/>
        <p:guide pos="3840"/>
      </p:guideLst>
    </p:cSldViewPr>
  </p:slideViewPr>
  <p:outlineViewPr>
    <p:cViewPr>
      <p:scale>
        <a:sx n="66" d="100"/>
        <a:sy n="66" d="100"/>
      </p:scale>
      <p:origin x="0" y="0"/>
    </p:cViewPr>
  </p:outlineViewPr>
  <p:notesTextViewPr>
    <p:cViewPr>
      <p:scale>
        <a:sx n="3" d="2"/>
        <a:sy n="3" d="2"/>
      </p:scale>
      <p:origin x="0" y="0"/>
    </p:cViewPr>
  </p:notesTextViewPr>
  <p:notesViewPr>
    <p:cSldViewPr snapToGrid="0" snapToObjects="1">
      <p:cViewPr varScale="1">
        <p:scale>
          <a:sx n="75" d="100"/>
          <a:sy n="75" d="100"/>
        </p:scale>
        <p:origin x="2866" y="48"/>
      </p:cViewPr>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de-DE"/>
          </a:p>
        </p:txBody>
      </p:sp>
      <p:sp>
        <p:nvSpPr>
          <p:cNvPr id="3" name="Datumsplatzhalter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38BA35CB-E30A-4D37-B589-13C9FF7183EC}" type="datetimeFigureOut">
              <a:rPr lang="de-DE" smtClean="0"/>
              <a:t>05.07.2017</a:t>
            </a:fld>
            <a:endParaRPr lang="de-DE"/>
          </a:p>
        </p:txBody>
      </p:sp>
      <p:sp>
        <p:nvSpPr>
          <p:cNvPr id="4" name="Fußzeilenplatzhalter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de-DE"/>
          </a:p>
        </p:txBody>
      </p:sp>
      <p:sp>
        <p:nvSpPr>
          <p:cNvPr id="5" name="Foliennummernplatzhalt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55C3B127-0B19-417B-85E9-ED66D2237E0A}" type="slidenum">
              <a:rPr lang="de-DE" smtClean="0"/>
              <a:t>‹Nr.›</a:t>
            </a:fld>
            <a:endParaRPr lang="de-DE"/>
          </a:p>
        </p:txBody>
      </p:sp>
    </p:spTree>
    <p:extLst>
      <p:ext uri="{BB962C8B-B14F-4D97-AF65-F5344CB8AC3E}">
        <p14:creationId xmlns:p14="http://schemas.microsoft.com/office/powerpoint/2010/main" val="3179545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de-DE"/>
          </a:p>
        </p:txBody>
      </p:sp>
      <p:sp>
        <p:nvSpPr>
          <p:cNvPr id="3" name="Datumsplatzhalt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75AC595F-A1AF-4214-98B8-B7E3E42AAA4B}" type="datetimeFigureOut">
              <a:rPr lang="de-DE" smtClean="0"/>
              <a:t>05.07.2017</a:t>
            </a:fld>
            <a:endParaRPr lang="de-DE"/>
          </a:p>
        </p:txBody>
      </p:sp>
      <p:sp>
        <p:nvSpPr>
          <p:cNvPr id="4" name="Folienbildplatzhalt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de-DE"/>
          </a:p>
        </p:txBody>
      </p:sp>
      <p:sp>
        <p:nvSpPr>
          <p:cNvPr id="5" name="Notizenplatzhalt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de-DE"/>
          </a:p>
        </p:txBody>
      </p:sp>
      <p:sp>
        <p:nvSpPr>
          <p:cNvPr id="7" name="Foliennummernplatzhalt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B5F41DEC-2444-4F1D-BE37-9E11E9801B91}" type="slidenum">
              <a:rPr lang="de-DE" smtClean="0"/>
              <a:t>‹Nr.›</a:t>
            </a:fld>
            <a:endParaRPr lang="de-DE"/>
          </a:p>
        </p:txBody>
      </p:sp>
    </p:spTree>
    <p:extLst>
      <p:ext uri="{BB962C8B-B14F-4D97-AF65-F5344CB8AC3E}">
        <p14:creationId xmlns:p14="http://schemas.microsoft.com/office/powerpoint/2010/main" val="207903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729108"/>
            <a:ext cx="2792627" cy="3098480"/>
          </a:xfrm>
        </p:spPr>
        <p:txBody>
          <a:bodyPr/>
          <a:lstStyle/>
          <a:p>
            <a:endParaRPr lang="de-DE" dirty="0"/>
          </a:p>
        </p:txBody>
      </p:sp>
      <p:sp>
        <p:nvSpPr>
          <p:cNvPr id="12" name="Textplatzhalter 11"/>
          <p:cNvSpPr>
            <a:spLocks noGrp="1"/>
          </p:cNvSpPr>
          <p:nvPr>
            <p:ph type="body" sz="quarter" idx="11" hasCustomPrompt="1"/>
          </p:nvPr>
        </p:nvSpPr>
        <p:spPr>
          <a:xfrm>
            <a:off x="3278188" y="2249488"/>
            <a:ext cx="7035800" cy="1350962"/>
          </a:xfrm>
        </p:spPr>
        <p:txBody>
          <a:bodyPr>
            <a:normAutofit/>
          </a:bodyPr>
          <a:lstStyle>
            <a:lvl1pPr marL="0" indent="0">
              <a:buNone/>
              <a:defRPr sz="4000" baseline="0">
                <a:solidFill>
                  <a:schemeClr val="bg1"/>
                </a:solidFill>
              </a:defRPr>
            </a:lvl1pPr>
          </a:lstStyle>
          <a:p>
            <a:pPr lvl="0"/>
            <a:r>
              <a:rPr lang="de-DE" dirty="0" smtClean="0"/>
              <a:t>Nummer + Titel eingeben</a:t>
            </a:r>
            <a:endParaRPr lang="de-DE" dirty="0"/>
          </a:p>
        </p:txBody>
      </p:sp>
      <p:sp>
        <p:nvSpPr>
          <p:cNvPr id="14" name="Rechteck 13"/>
          <p:cNvSpPr/>
          <p:nvPr userDrawn="1"/>
        </p:nvSpPr>
        <p:spPr>
          <a:xfrm>
            <a:off x="0" y="4956703"/>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1" name="Textfeld 20"/>
          <p:cNvSpPr txBox="1"/>
          <p:nvPr userDrawn="1"/>
        </p:nvSpPr>
        <p:spPr>
          <a:xfrm>
            <a:off x="3319849" y="4953922"/>
            <a:ext cx="2800865" cy="369332"/>
          </a:xfrm>
          <a:prstGeom prst="rect">
            <a:avLst/>
          </a:prstGeom>
          <a:noFill/>
        </p:spPr>
        <p:txBody>
          <a:bodyPr wrap="square" rtlCol="0">
            <a:spAutoFit/>
          </a:bodyPr>
          <a:lstStyle/>
          <a:p>
            <a:pPr>
              <a:defRPr/>
            </a:pPr>
            <a:r>
              <a:rPr lang="de-DE" dirty="0" smtClean="0">
                <a:solidFill>
                  <a:prstClr val="white"/>
                </a:solidFill>
              </a:rPr>
              <a:t>www.digital-kompass.de</a:t>
            </a:r>
          </a:p>
        </p:txBody>
      </p:sp>
      <p:sp>
        <p:nvSpPr>
          <p:cNvPr id="5" name="Rechteck 4"/>
          <p:cNvSpPr/>
          <p:nvPr userDrawn="1"/>
        </p:nvSpPr>
        <p:spPr>
          <a:xfrm>
            <a:off x="8783053" y="5452369"/>
            <a:ext cx="3206415" cy="1309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 name="Textfeld 10"/>
          <p:cNvSpPr txBox="1"/>
          <p:nvPr userDrawn="1"/>
        </p:nvSpPr>
        <p:spPr>
          <a:xfrm>
            <a:off x="887506" y="5452369"/>
            <a:ext cx="11304494" cy="1323439"/>
          </a:xfrm>
          <a:prstGeom prst="rect">
            <a:avLst/>
          </a:prstGeom>
          <a:solidFill>
            <a:schemeClr val="bg1"/>
          </a:solidFill>
        </p:spPr>
        <p:txBody>
          <a:bodyPr wrap="square" rtlCol="0">
            <a:spAutoFit/>
          </a:bodyPr>
          <a:lstStyle/>
          <a:p>
            <a:r>
              <a:rPr lang="de-DE" sz="1200" dirty="0" smtClean="0">
                <a:solidFill>
                  <a:prstClr val="black"/>
                </a:solidFill>
              </a:rPr>
              <a:t>Erstellt durch:                                                             Unterstützt durch:</a:t>
            </a:r>
          </a:p>
          <a:p>
            <a:endParaRPr lang="de-DE" sz="1200" dirty="0" smtClean="0">
              <a:solidFill>
                <a:prstClr val="black"/>
              </a:solidFill>
            </a:endParaRPr>
          </a:p>
          <a:p>
            <a:r>
              <a:rPr lang="de-DE" sz="1200" dirty="0" smtClean="0">
                <a:solidFill>
                  <a:prstClr val="black"/>
                </a:solidFill>
              </a:rPr>
              <a:t> </a:t>
            </a:r>
          </a:p>
          <a:p>
            <a:endParaRPr lang="de-DE" sz="1200" dirty="0" smtClean="0">
              <a:solidFill>
                <a:prstClr val="black"/>
              </a:solidFill>
            </a:endParaRPr>
          </a:p>
          <a:p>
            <a:r>
              <a:rPr lang="de-DE" sz="1200" dirty="0" smtClean="0">
                <a:solidFill>
                  <a:prstClr val="black"/>
                </a:solidFill>
              </a:rPr>
              <a:t>                        </a:t>
            </a:r>
          </a:p>
          <a:p>
            <a:endParaRPr lang="de-DE" sz="1200" dirty="0" smtClean="0">
              <a:solidFill>
                <a:prstClr val="black"/>
              </a:solidFill>
            </a:endParaRPr>
          </a:p>
          <a:p>
            <a:endParaRPr lang="de-DE" sz="800" dirty="0" smtClean="0">
              <a:solidFill>
                <a:prstClr val="black"/>
              </a:solidFill>
            </a:endParaRP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1434" y="5534062"/>
            <a:ext cx="1076205" cy="1080000"/>
          </a:xfrm>
          <a:prstGeom prst="rect">
            <a:avLst/>
          </a:prstGeom>
        </p:spPr>
      </p:pic>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8735" y="5793369"/>
            <a:ext cx="1590450" cy="561385"/>
          </a:xfrm>
          <a:prstGeom prst="rect">
            <a:avLst/>
          </a:prstGeom>
        </p:spPr>
      </p:pic>
      <p:pic>
        <p:nvPicPr>
          <p:cNvPr id="16" name="Grafik 15"/>
          <p:cNvPicPr>
            <a:picLocks noChangeAspect="1"/>
          </p:cNvPicPr>
          <p:nvPr userDrawn="1"/>
        </p:nvPicPr>
        <p:blipFill rotWithShape="1">
          <a:blip r:embed="rId4">
            <a:extLst>
              <a:ext uri="{28A0092B-C50C-407E-A947-70E740481C1C}">
                <a14:useLocalDpi xmlns:a14="http://schemas.microsoft.com/office/drawing/2010/main" val="0"/>
              </a:ext>
            </a:extLst>
          </a:blip>
          <a:srcRect l="80671"/>
          <a:stretch/>
        </p:blipFill>
        <p:spPr>
          <a:xfrm>
            <a:off x="10040470" y="5501520"/>
            <a:ext cx="1719757" cy="1225136"/>
          </a:xfrm>
          <a:prstGeom prst="rect">
            <a:avLst/>
          </a:prstGeom>
        </p:spPr>
      </p:pic>
      <p:sp>
        <p:nvSpPr>
          <p:cNvPr id="17" name="Rechteck 16"/>
          <p:cNvSpPr/>
          <p:nvPr userDrawn="1"/>
        </p:nvSpPr>
        <p:spPr>
          <a:xfrm>
            <a:off x="2957384" y="1729107"/>
            <a:ext cx="9234616" cy="3119307"/>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Textplatzhalter 11"/>
          <p:cNvSpPr>
            <a:spLocks noGrp="1"/>
          </p:cNvSpPr>
          <p:nvPr>
            <p:ph type="body" sz="quarter" idx="12" hasCustomPrompt="1"/>
          </p:nvPr>
        </p:nvSpPr>
        <p:spPr>
          <a:xfrm>
            <a:off x="3430588" y="2401888"/>
            <a:ext cx="7035800" cy="1350962"/>
          </a:xfrm>
        </p:spPr>
        <p:txBody>
          <a:bodyPr>
            <a:normAutofit/>
          </a:bodyPr>
          <a:lstStyle>
            <a:lvl1pPr marL="0" indent="0">
              <a:buNone/>
              <a:defRPr sz="4000" baseline="0">
                <a:solidFill>
                  <a:schemeClr val="bg1"/>
                </a:solidFill>
              </a:defRPr>
            </a:lvl1pPr>
          </a:lstStyle>
          <a:p>
            <a:pPr lvl="0"/>
            <a:r>
              <a:rPr lang="de-DE" dirty="0" smtClean="0"/>
              <a:t>Titel eingeben</a:t>
            </a:r>
            <a:endParaRPr lang="de-DE" dirty="0"/>
          </a:p>
        </p:txBody>
      </p:sp>
      <p:sp>
        <p:nvSpPr>
          <p:cNvPr id="19" name="Textfeld 18"/>
          <p:cNvSpPr txBox="1"/>
          <p:nvPr userDrawn="1"/>
        </p:nvSpPr>
        <p:spPr>
          <a:xfrm>
            <a:off x="3319849" y="4286908"/>
            <a:ext cx="6994139" cy="369332"/>
          </a:xfrm>
          <a:prstGeom prst="rect">
            <a:avLst/>
          </a:prstGeom>
          <a:noFill/>
        </p:spPr>
        <p:txBody>
          <a:bodyPr wrap="square" rtlCol="0">
            <a:spAutoFit/>
          </a:bodyPr>
          <a:lstStyle/>
          <a:p>
            <a:pPr>
              <a:defRPr/>
            </a:pPr>
            <a:r>
              <a:rPr lang="de-DE" dirty="0" smtClean="0">
                <a:solidFill>
                  <a:prstClr val="white"/>
                </a:solidFill>
              </a:rPr>
              <a:t>Autorin: Andrea Fischer</a:t>
            </a:r>
          </a:p>
        </p:txBody>
      </p:sp>
    </p:spTree>
    <p:extLst>
      <p:ext uri="{BB962C8B-B14F-4D97-AF65-F5344CB8AC3E}">
        <p14:creationId xmlns:p14="http://schemas.microsoft.com/office/powerpoint/2010/main" val="3127743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729108"/>
            <a:ext cx="2792627" cy="3098480"/>
          </a:xfrm>
        </p:spPr>
        <p:txBody>
          <a:bodyPr/>
          <a:lstStyle/>
          <a:p>
            <a:endParaRPr lang="de-DE" dirty="0"/>
          </a:p>
        </p:txBody>
      </p:sp>
      <p:sp>
        <p:nvSpPr>
          <p:cNvPr id="12" name="Textplatzhalter 11"/>
          <p:cNvSpPr>
            <a:spLocks noGrp="1"/>
          </p:cNvSpPr>
          <p:nvPr>
            <p:ph type="body" sz="quarter" idx="11" hasCustomPrompt="1"/>
          </p:nvPr>
        </p:nvSpPr>
        <p:spPr>
          <a:xfrm>
            <a:off x="3278188" y="2249488"/>
            <a:ext cx="7035800" cy="1350962"/>
          </a:xfrm>
        </p:spPr>
        <p:txBody>
          <a:bodyPr>
            <a:normAutofit/>
          </a:bodyPr>
          <a:lstStyle>
            <a:lvl1pPr marL="0" indent="0">
              <a:buNone/>
              <a:defRPr sz="4000" baseline="0">
                <a:solidFill>
                  <a:schemeClr val="bg1"/>
                </a:solidFill>
              </a:defRPr>
            </a:lvl1pPr>
          </a:lstStyle>
          <a:p>
            <a:pPr lvl="0"/>
            <a:r>
              <a:rPr lang="de-DE" dirty="0" smtClean="0"/>
              <a:t>Nummer + Titel eingeben</a:t>
            </a:r>
            <a:endParaRPr lang="de-DE" dirty="0"/>
          </a:p>
        </p:txBody>
      </p:sp>
      <p:sp>
        <p:nvSpPr>
          <p:cNvPr id="14" name="Rechteck 13"/>
          <p:cNvSpPr/>
          <p:nvPr userDrawn="1"/>
        </p:nvSpPr>
        <p:spPr>
          <a:xfrm>
            <a:off x="0" y="4902111"/>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1" name="Textfeld 20"/>
          <p:cNvSpPr txBox="1"/>
          <p:nvPr userDrawn="1"/>
        </p:nvSpPr>
        <p:spPr>
          <a:xfrm>
            <a:off x="3319849" y="4899330"/>
            <a:ext cx="2800865" cy="369332"/>
          </a:xfrm>
          <a:prstGeom prst="rect">
            <a:avLst/>
          </a:prstGeom>
          <a:noFill/>
        </p:spPr>
        <p:txBody>
          <a:bodyPr wrap="square" rtlCol="0">
            <a:spAutoFit/>
          </a:bodyPr>
          <a:lstStyle/>
          <a:p>
            <a:pPr>
              <a:defRPr/>
            </a:pPr>
            <a:r>
              <a:rPr lang="de-DE" dirty="0" smtClean="0">
                <a:solidFill>
                  <a:prstClr val="white"/>
                </a:solidFill>
                <a:latin typeface="Arial" panose="020B0604020202020204" pitchFamily="34" charset="0"/>
                <a:cs typeface="Arial" panose="020B0604020202020204" pitchFamily="34" charset="0"/>
              </a:rPr>
              <a:t>www.digital-kompass.de</a:t>
            </a:r>
          </a:p>
        </p:txBody>
      </p:sp>
      <p:sp>
        <p:nvSpPr>
          <p:cNvPr id="5" name="Rechteck 4"/>
          <p:cNvSpPr/>
          <p:nvPr userDrawn="1"/>
        </p:nvSpPr>
        <p:spPr>
          <a:xfrm>
            <a:off x="8783053" y="5452369"/>
            <a:ext cx="3206415" cy="1309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 name="Textfeld 10"/>
          <p:cNvSpPr txBox="1"/>
          <p:nvPr userDrawn="1"/>
        </p:nvSpPr>
        <p:spPr>
          <a:xfrm>
            <a:off x="887506" y="5288593"/>
            <a:ext cx="11304494" cy="1354217"/>
          </a:xfrm>
          <a:prstGeom prst="rect">
            <a:avLst/>
          </a:prstGeom>
          <a:solidFill>
            <a:schemeClr val="bg1"/>
          </a:solidFill>
        </p:spPr>
        <p:txBody>
          <a:bodyPr wrap="square" rtlCol="0">
            <a:spAutoFit/>
          </a:bodyPr>
          <a:lstStyle/>
          <a:p>
            <a:r>
              <a:rPr lang="de-DE" sz="1200" dirty="0" smtClean="0">
                <a:latin typeface="Arial" panose="020B0604020202020204" pitchFamily="34" charset="0"/>
                <a:cs typeface="Arial" panose="020B0604020202020204" pitchFamily="34" charset="0"/>
              </a:rPr>
              <a:t>Erstellt</a:t>
            </a:r>
            <a:r>
              <a:rPr lang="de-DE" sz="1200" baseline="0" dirty="0" smtClean="0">
                <a:latin typeface="Arial" panose="020B0604020202020204" pitchFamily="34" charset="0"/>
                <a:cs typeface="Arial" panose="020B0604020202020204" pitchFamily="34" charset="0"/>
              </a:rPr>
              <a:t> durch</a:t>
            </a:r>
            <a:r>
              <a:rPr lang="de-DE" sz="1200" dirty="0" smtClean="0">
                <a:latin typeface="Arial" panose="020B0604020202020204" pitchFamily="34" charset="0"/>
                <a:cs typeface="Arial" panose="020B0604020202020204" pitchFamily="34" charset="0"/>
              </a:rPr>
              <a:t>:                                                                                         Unterstützt durch: </a:t>
            </a:r>
          </a:p>
          <a:p>
            <a:endParaRPr lang="de-DE" sz="1200" dirty="0" smtClean="0">
              <a:latin typeface="Arial" panose="020B0604020202020204" pitchFamily="34" charset="0"/>
              <a:cs typeface="Arial" panose="020B0604020202020204" pitchFamily="34" charset="0"/>
            </a:endParaRPr>
          </a:p>
          <a:p>
            <a:r>
              <a:rPr lang="de-DE" sz="1200" dirty="0" smtClean="0">
                <a:latin typeface="Arial" panose="020B0604020202020204" pitchFamily="34" charset="0"/>
                <a:cs typeface="Arial" panose="020B0604020202020204" pitchFamily="34" charset="0"/>
              </a:rPr>
              <a:t>                        </a:t>
            </a:r>
          </a:p>
          <a:p>
            <a:r>
              <a:rPr lang="de-DE" sz="1400" dirty="0" smtClean="0">
                <a:latin typeface="Arial" panose="020B0604020202020204" pitchFamily="34" charset="0"/>
                <a:cs typeface="Arial" panose="020B0604020202020204" pitchFamily="34" charset="0"/>
              </a:rPr>
              <a:t>           		      </a:t>
            </a:r>
            <a:r>
              <a:rPr lang="de-DE" sz="1200" b="1" dirty="0" smtClean="0">
                <a:latin typeface="Arial" panose="020B0604020202020204" pitchFamily="34" charset="0"/>
                <a:cs typeface="Arial" panose="020B0604020202020204" pitchFamily="34" charset="0"/>
              </a:rPr>
              <a:t>Bundesarbeitsgemeinschaft der</a:t>
            </a:r>
            <a:br>
              <a:rPr lang="de-DE" sz="1200" b="1" dirty="0" smtClean="0">
                <a:latin typeface="Arial" panose="020B0604020202020204" pitchFamily="34" charset="0"/>
                <a:cs typeface="Arial" panose="020B0604020202020204" pitchFamily="34" charset="0"/>
              </a:rPr>
            </a:br>
            <a:r>
              <a:rPr lang="de-DE" sz="1200" b="1" dirty="0" smtClean="0">
                <a:latin typeface="Arial" panose="020B0604020202020204" pitchFamily="34" charset="0"/>
                <a:cs typeface="Arial" panose="020B0604020202020204" pitchFamily="34" charset="0"/>
              </a:rPr>
              <a:t>	     </a:t>
            </a:r>
            <a:r>
              <a:rPr lang="de-DE" sz="1200" b="1" baseline="0" dirty="0" smtClean="0">
                <a:latin typeface="Arial" panose="020B0604020202020204" pitchFamily="34" charset="0"/>
                <a:cs typeface="Arial" panose="020B0604020202020204" pitchFamily="34" charset="0"/>
              </a:rPr>
              <a:t>                       </a:t>
            </a:r>
            <a:r>
              <a:rPr lang="de-DE" sz="1200" b="1" dirty="0" smtClean="0">
                <a:latin typeface="Arial" panose="020B0604020202020204" pitchFamily="34" charset="0"/>
                <a:cs typeface="Arial" panose="020B0604020202020204" pitchFamily="34" charset="0"/>
              </a:rPr>
              <a:t>Senioren-Organisationen                                     </a:t>
            </a:r>
            <a:endParaRPr lang="de-DE" sz="1200" dirty="0" smtClean="0">
              <a:latin typeface="Arial" panose="020B0604020202020204" pitchFamily="34" charset="0"/>
              <a:cs typeface="Arial" panose="020B0604020202020204" pitchFamily="34" charset="0"/>
            </a:endParaRPr>
          </a:p>
          <a:p>
            <a:endParaRPr lang="de-DE" sz="1200" dirty="0" smtClean="0">
              <a:latin typeface="Arial" panose="020B0604020202020204" pitchFamily="34" charset="0"/>
              <a:cs typeface="Arial" panose="020B0604020202020204" pitchFamily="34" charset="0"/>
            </a:endParaRPr>
          </a:p>
          <a:p>
            <a:endParaRPr lang="de-DE" sz="800" dirty="0" smtClean="0">
              <a:latin typeface="Arial" panose="020B0604020202020204" pitchFamily="34" charset="0"/>
              <a:cs typeface="Arial" panose="020B0604020202020204" pitchFamily="34" charset="0"/>
            </a:endParaRP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0082" y="5370286"/>
            <a:ext cx="1076205" cy="1080000"/>
          </a:xfrm>
          <a:prstGeom prst="rect">
            <a:avLst/>
          </a:prstGeom>
        </p:spPr>
      </p:pic>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7791" y="5588649"/>
            <a:ext cx="1590450" cy="561385"/>
          </a:xfrm>
          <a:prstGeom prst="rect">
            <a:avLst/>
          </a:prstGeom>
        </p:spPr>
      </p:pic>
      <p:pic>
        <p:nvPicPr>
          <p:cNvPr id="16" name="Grafik 15"/>
          <p:cNvPicPr>
            <a:picLocks noChangeAspect="1"/>
          </p:cNvPicPr>
          <p:nvPr userDrawn="1"/>
        </p:nvPicPr>
        <p:blipFill rotWithShape="1">
          <a:blip r:embed="rId4">
            <a:extLst>
              <a:ext uri="{28A0092B-C50C-407E-A947-70E740481C1C}">
                <a14:useLocalDpi xmlns:a14="http://schemas.microsoft.com/office/drawing/2010/main" val="0"/>
              </a:ext>
            </a:extLst>
          </a:blip>
          <a:srcRect l="80671"/>
          <a:stretch/>
        </p:blipFill>
        <p:spPr>
          <a:xfrm>
            <a:off x="10040470" y="5501520"/>
            <a:ext cx="1719757" cy="1225136"/>
          </a:xfrm>
          <a:prstGeom prst="rect">
            <a:avLst/>
          </a:prstGeom>
        </p:spPr>
      </p:pic>
      <p:sp>
        <p:nvSpPr>
          <p:cNvPr id="17" name="Rechteck 16"/>
          <p:cNvSpPr/>
          <p:nvPr userDrawn="1"/>
        </p:nvSpPr>
        <p:spPr>
          <a:xfrm>
            <a:off x="2957384" y="1781536"/>
            <a:ext cx="9234616" cy="3119307"/>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Textplatzhalter 11"/>
          <p:cNvSpPr>
            <a:spLocks noGrp="1"/>
          </p:cNvSpPr>
          <p:nvPr>
            <p:ph type="body" sz="quarter" idx="12" hasCustomPrompt="1"/>
          </p:nvPr>
        </p:nvSpPr>
        <p:spPr>
          <a:xfrm>
            <a:off x="3430588" y="2401888"/>
            <a:ext cx="7035800" cy="1350962"/>
          </a:xfrm>
        </p:spPr>
        <p:txBody>
          <a:bodyPr>
            <a:normAutofit/>
          </a:bodyPr>
          <a:lstStyle>
            <a:lvl1pPr marL="0" indent="0">
              <a:buNone/>
              <a:defRPr sz="4000" baseline="0">
                <a:solidFill>
                  <a:schemeClr val="bg1"/>
                </a:solidFill>
              </a:defRPr>
            </a:lvl1pPr>
          </a:lstStyle>
          <a:p>
            <a:pPr lvl="0"/>
            <a:r>
              <a:rPr lang="de-DE" dirty="0" smtClean="0"/>
              <a:t>Titel eingeben</a:t>
            </a:r>
            <a:endParaRPr lang="de-DE" dirty="0"/>
          </a:p>
        </p:txBody>
      </p:sp>
      <p:sp>
        <p:nvSpPr>
          <p:cNvPr id="19" name="Textfeld 18"/>
          <p:cNvSpPr txBox="1"/>
          <p:nvPr userDrawn="1"/>
        </p:nvSpPr>
        <p:spPr>
          <a:xfrm>
            <a:off x="3196279" y="4373407"/>
            <a:ext cx="6994139" cy="369332"/>
          </a:xfrm>
          <a:prstGeom prst="rect">
            <a:avLst/>
          </a:prstGeom>
          <a:noFill/>
        </p:spPr>
        <p:txBody>
          <a:bodyPr wrap="square" rtlCol="0">
            <a:spAutoFit/>
          </a:bodyPr>
          <a:lstStyle/>
          <a:p>
            <a:pPr>
              <a:defRPr/>
            </a:pPr>
            <a:r>
              <a:rPr lang="de-DE" dirty="0" smtClean="0">
                <a:solidFill>
                  <a:prstClr val="white"/>
                </a:solidFill>
                <a:latin typeface="Arial" panose="020B0604020202020204" pitchFamily="34" charset="0"/>
                <a:cs typeface="Arial" panose="020B0604020202020204" pitchFamily="34" charset="0"/>
              </a:rPr>
              <a:t>Autorin: Andrea Fischer</a:t>
            </a:r>
          </a:p>
        </p:txBody>
      </p:sp>
    </p:spTree>
    <p:extLst>
      <p:ext uri="{BB962C8B-B14F-4D97-AF65-F5344CB8AC3E}">
        <p14:creationId xmlns:p14="http://schemas.microsoft.com/office/powerpoint/2010/main" val="36014172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pressum">
    <p:spTree>
      <p:nvGrpSpPr>
        <p:cNvPr id="1" name=""/>
        <p:cNvGrpSpPr/>
        <p:nvPr/>
      </p:nvGrpSpPr>
      <p:grpSpPr>
        <a:xfrm>
          <a:off x="0" y="0"/>
          <a:ext cx="0" cy="0"/>
          <a:chOff x="0" y="0"/>
          <a:chExt cx="0" cy="0"/>
        </a:xfrm>
      </p:grpSpPr>
      <p:sp>
        <p:nvSpPr>
          <p:cNvPr id="7" name="Rechteck 6"/>
          <p:cNvSpPr/>
          <p:nvPr userDrawn="1"/>
        </p:nvSpPr>
        <p:spPr>
          <a:xfrm>
            <a:off x="0" y="1705232"/>
            <a:ext cx="12192000" cy="348640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6" name="Rechteck 5"/>
          <p:cNvSpPr/>
          <p:nvPr userDrawn="1"/>
        </p:nvSpPr>
        <p:spPr>
          <a:xfrm>
            <a:off x="0" y="5303342"/>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 name="Textfeld 7"/>
          <p:cNvSpPr txBox="1"/>
          <p:nvPr userDrawn="1"/>
        </p:nvSpPr>
        <p:spPr>
          <a:xfrm>
            <a:off x="821562" y="5294545"/>
            <a:ext cx="2800865" cy="369332"/>
          </a:xfrm>
          <a:prstGeom prst="rect">
            <a:avLst/>
          </a:prstGeom>
          <a:noFill/>
        </p:spPr>
        <p:txBody>
          <a:bodyPr wrap="square" rtlCol="0">
            <a:spAutoFit/>
          </a:bodyPr>
          <a:lstStyle/>
          <a:p>
            <a:pPr>
              <a:defRPr/>
            </a:pPr>
            <a:r>
              <a:rPr lang="de-DE" dirty="0" smtClean="0">
                <a:solidFill>
                  <a:prstClr val="white"/>
                </a:solidFill>
              </a:rPr>
              <a:t>www.digital-kompass.de</a:t>
            </a:r>
          </a:p>
        </p:txBody>
      </p:sp>
      <p:sp>
        <p:nvSpPr>
          <p:cNvPr id="3" name="Rechteck 2"/>
          <p:cNvSpPr/>
          <p:nvPr userDrawn="1"/>
        </p:nvSpPr>
        <p:spPr>
          <a:xfrm>
            <a:off x="5648826" y="5757111"/>
            <a:ext cx="6479006" cy="10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aphicFrame>
        <p:nvGraphicFramePr>
          <p:cNvPr id="10" name="Tabelle 9"/>
          <p:cNvGraphicFramePr>
            <a:graphicFrameLocks noGrp="1"/>
          </p:cNvGraphicFramePr>
          <p:nvPr userDrawn="1">
            <p:extLst>
              <p:ext uri="{D42A27DB-BD31-4B8C-83A1-F6EECF244321}">
                <p14:modId xmlns:p14="http://schemas.microsoft.com/office/powerpoint/2010/main" val="1500504869"/>
              </p:ext>
            </p:extLst>
          </p:nvPr>
        </p:nvGraphicFramePr>
        <p:xfrm>
          <a:off x="1058119" y="2142563"/>
          <a:ext cx="10808650" cy="2670048"/>
        </p:xfrm>
        <a:graphic>
          <a:graphicData uri="http://schemas.openxmlformats.org/drawingml/2006/table">
            <a:tbl>
              <a:tblPr firstRow="1" bandRow="1">
                <a:tableStyleId>{5C22544A-7EE6-4342-B048-85BDC9FD1C3A}</a:tableStyleId>
              </a:tblPr>
              <a:tblGrid>
                <a:gridCol w="4231057"/>
                <a:gridCol w="6577593"/>
              </a:tblGrid>
              <a:tr h="1063911">
                <a:tc>
                  <a:txBody>
                    <a:bodyPr/>
                    <a:lstStyle/>
                    <a:p>
                      <a:r>
                        <a:rPr lang="de-DE" sz="1800" b="1" i="0" u="none" strike="noStrike" kern="1200" baseline="0" dirty="0" smtClean="0">
                          <a:solidFill>
                            <a:srgbClr val="FFFFFF"/>
                          </a:solidFill>
                          <a:latin typeface="+mn-lt"/>
                          <a:ea typeface="+mn-ea"/>
                          <a:cs typeface="+mn-cs"/>
                        </a:rPr>
                        <a:t>Herausgeber</a:t>
                      </a:r>
                    </a:p>
                    <a:p>
                      <a:r>
                        <a:rPr lang="de-DE" sz="2400" b="1" i="0" u="none" strike="noStrike" kern="1200" baseline="0" dirty="0" smtClean="0">
                          <a:solidFill>
                            <a:srgbClr val="FFFFFF"/>
                          </a:solidFill>
                          <a:latin typeface="+mn-lt"/>
                          <a:ea typeface="+mn-ea"/>
                          <a:cs typeface="+mn-cs"/>
                        </a:rPr>
                        <a:t>Digital-Kompass</a:t>
                      </a:r>
                    </a:p>
                    <a:p>
                      <a:r>
                        <a:rPr lang="de-DE" sz="1800" b="1" i="0" u="none" strike="noStrike" kern="1200" baseline="0" dirty="0" smtClean="0">
                          <a:solidFill>
                            <a:srgbClr val="FFFFFF"/>
                          </a:solidFill>
                          <a:latin typeface="+mn-lt"/>
                          <a:ea typeface="+mn-ea"/>
                          <a:cs typeface="+mn-cs"/>
                        </a:rPr>
                        <a:t>c/o BAGSO Service Gesellschaft</a:t>
                      </a:r>
                    </a:p>
                    <a:p>
                      <a:endParaRPr lang="de-DE" sz="1200" b="0" i="0" u="none" strike="noStrike" kern="1200" baseline="0" dirty="0" smtClean="0">
                        <a:solidFill>
                          <a:srgbClr val="FFFFFF"/>
                        </a:solidFill>
                        <a:latin typeface="+mn-lt"/>
                        <a:ea typeface="+mn-ea"/>
                        <a:cs typeface="+mn-cs"/>
                      </a:endParaRPr>
                    </a:p>
                    <a:p>
                      <a:pPr>
                        <a:lnSpc>
                          <a:spcPct val="120000"/>
                        </a:lnSpc>
                      </a:pPr>
                      <a:r>
                        <a:rPr lang="de-DE" sz="1800" b="0" i="0" u="none" strike="noStrike" kern="1200" baseline="0" dirty="0" smtClean="0">
                          <a:solidFill>
                            <a:srgbClr val="FFFFFF"/>
                          </a:solidFill>
                          <a:latin typeface="+mn-lt"/>
                          <a:ea typeface="+mn-ea"/>
                          <a:cs typeface="+mn-cs"/>
                        </a:rPr>
                        <a:t>Hans-Böckler-Straße 3</a:t>
                      </a:r>
                    </a:p>
                    <a:p>
                      <a:pPr>
                        <a:lnSpc>
                          <a:spcPct val="120000"/>
                        </a:lnSpc>
                      </a:pPr>
                      <a:r>
                        <a:rPr lang="de-DE" sz="1800" b="0" i="0" u="none" strike="noStrike" kern="1200" baseline="0" dirty="0" smtClean="0">
                          <a:solidFill>
                            <a:srgbClr val="FFFFFF"/>
                          </a:solidFill>
                          <a:latin typeface="+mn-lt"/>
                          <a:ea typeface="+mn-ea"/>
                          <a:cs typeface="+mn-cs"/>
                        </a:rPr>
                        <a:t>53225 Bonn</a:t>
                      </a:r>
                    </a:p>
                    <a:p>
                      <a:endParaRPr lang="de-DE" sz="1200" b="0" i="0" u="none" strike="noStrike" kern="1200" baseline="0" dirty="0" smtClean="0">
                        <a:solidFill>
                          <a:srgbClr val="FFFFFF"/>
                        </a:solidFill>
                        <a:latin typeface="+mn-lt"/>
                        <a:ea typeface="+mn-ea"/>
                        <a:cs typeface="+mn-cs"/>
                      </a:endParaRPr>
                    </a:p>
                    <a:p>
                      <a:r>
                        <a:rPr lang="de-DE" sz="1800" b="0" i="0" u="none" strike="noStrike" kern="1200" baseline="0" dirty="0" smtClean="0">
                          <a:solidFill>
                            <a:srgbClr val="FFFFFF"/>
                          </a:solidFill>
                          <a:latin typeface="+mn-lt"/>
                          <a:ea typeface="+mn-ea"/>
                          <a:cs typeface="+mn-cs"/>
                        </a:rPr>
                        <a:t>info@digital-kompass.de</a:t>
                      </a:r>
                    </a:p>
                    <a:p>
                      <a:endParaRPr lang="de-DE"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20000"/>
                        </a:lnSpc>
                      </a:pPr>
                      <a:endParaRPr lang="de-DE" sz="1800" b="0" i="0" u="none" strike="noStrike" kern="1200" baseline="0" dirty="0" smtClean="0">
                        <a:solidFill>
                          <a:srgbClr val="FFFFFF"/>
                        </a:solidFill>
                        <a:latin typeface="+mn-lt"/>
                        <a:ea typeface="+mn-ea"/>
                        <a:cs typeface="+mn-cs"/>
                      </a:endParaRPr>
                    </a:p>
                    <a:p>
                      <a:pPr>
                        <a:lnSpc>
                          <a:spcPct val="120000"/>
                        </a:lnSpc>
                      </a:pPr>
                      <a:endParaRPr lang="de-DE" sz="1800" b="0" i="0" u="none" strike="noStrike" kern="1200" baseline="0" dirty="0" smtClean="0">
                        <a:solidFill>
                          <a:srgbClr val="FFFFFF"/>
                        </a:solidFill>
                        <a:latin typeface="+mn-lt"/>
                        <a:ea typeface="+mn-ea"/>
                        <a:cs typeface="+mn-cs"/>
                      </a:endParaRPr>
                    </a:p>
                    <a:p>
                      <a:pPr>
                        <a:lnSpc>
                          <a:spcPct val="120000"/>
                        </a:lnSpc>
                      </a:pPr>
                      <a:endParaRPr lang="de-DE" sz="1800" b="0" i="0" u="none" strike="noStrike" kern="1200" baseline="0" dirty="0" smtClean="0">
                        <a:solidFill>
                          <a:srgbClr val="FFFFFF"/>
                        </a:solidFill>
                        <a:latin typeface="+mn-lt"/>
                        <a:ea typeface="+mn-ea"/>
                        <a:cs typeface="+mn-cs"/>
                      </a:endParaRPr>
                    </a:p>
                    <a:p>
                      <a:pPr>
                        <a:lnSpc>
                          <a:spcPct val="120000"/>
                        </a:lnSpc>
                      </a:pPr>
                      <a:endParaRPr lang="de-DE" sz="1800" b="0" i="0" u="none" strike="noStrike" kern="1200" baseline="0" dirty="0" smtClean="0">
                        <a:solidFill>
                          <a:srgbClr val="FFFFFF"/>
                        </a:solidFill>
                        <a:latin typeface="+mn-lt"/>
                        <a:ea typeface="+mn-ea"/>
                        <a:cs typeface="+mn-cs"/>
                      </a:endParaRPr>
                    </a:p>
                    <a:p>
                      <a:pPr>
                        <a:lnSpc>
                          <a:spcPct val="120000"/>
                        </a:lnSpc>
                      </a:pPr>
                      <a:endParaRPr lang="de-DE" sz="1800" b="0" i="0" u="none" strike="noStrike" kern="1200" baseline="0" dirty="0" smtClean="0">
                        <a:solidFill>
                          <a:srgbClr val="FFFFFF"/>
                        </a:solidFill>
                        <a:latin typeface="+mn-lt"/>
                        <a:ea typeface="+mn-ea"/>
                        <a:cs typeface="+mn-cs"/>
                      </a:endParaRPr>
                    </a:p>
                    <a:p>
                      <a:pPr>
                        <a:lnSpc>
                          <a:spcPct val="120000"/>
                        </a:lnSpc>
                      </a:pPr>
                      <a:r>
                        <a:rPr lang="de-DE" sz="1800" b="0" i="0" u="none" strike="noStrike" kern="1200" baseline="0" dirty="0" smtClean="0">
                          <a:solidFill>
                            <a:srgbClr val="FFFFFF"/>
                          </a:solidFill>
                          <a:latin typeface="+mn-lt"/>
                          <a:ea typeface="+mn-ea"/>
                          <a:cs typeface="+mn-cs"/>
                        </a:rPr>
                        <a:t>Verantwortlich: Dr. Barbara Keck</a:t>
                      </a:r>
                    </a:p>
                    <a:p>
                      <a:pPr>
                        <a:lnSpc>
                          <a:spcPct val="120000"/>
                        </a:lnSpc>
                      </a:pPr>
                      <a:r>
                        <a:rPr lang="de-DE" sz="1800" b="0" i="0" u="none" strike="noStrike" kern="1200" baseline="0" dirty="0" smtClean="0">
                          <a:solidFill>
                            <a:srgbClr val="FFFFFF"/>
                          </a:solidFill>
                          <a:latin typeface="+mn-lt"/>
                          <a:ea typeface="+mn-ea"/>
                          <a:cs typeface="+mn-cs"/>
                        </a:rPr>
                        <a:t>Redaktion: Katharina Braun, Aleksandar </a:t>
                      </a:r>
                      <a:r>
                        <a:rPr lang="de-DE" sz="1800" b="0" i="0" u="none" strike="noStrike" kern="1200" baseline="0" dirty="0" err="1" smtClean="0">
                          <a:solidFill>
                            <a:srgbClr val="FFFFFF"/>
                          </a:solidFill>
                          <a:latin typeface="+mn-lt"/>
                          <a:ea typeface="+mn-ea"/>
                          <a:cs typeface="+mn-cs"/>
                        </a:rPr>
                        <a:t>Soric</a:t>
                      </a:r>
                      <a:r>
                        <a:rPr lang="de-DE" sz="1800" b="0" i="0" u="none" strike="noStrike" kern="1200" baseline="0" dirty="0" smtClean="0">
                          <a:solidFill>
                            <a:srgbClr val="FFFFFF"/>
                          </a:solidFill>
                          <a:latin typeface="+mn-lt"/>
                          <a:ea typeface="+mn-ea"/>
                          <a:cs typeface="+mn-cs"/>
                        </a:rPr>
                        <a:t>, Ingrid Fischer</a:t>
                      </a:r>
                    </a:p>
                    <a:p>
                      <a:endParaRPr lang="de-DE" sz="1800" b="0" i="0" u="none" strike="noStrike" kern="1200" baseline="0" dirty="0" smtClean="0">
                        <a:solidFill>
                          <a:srgbClr val="FFFFFF"/>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3" name="Textfeld 12"/>
          <p:cNvSpPr txBox="1"/>
          <p:nvPr userDrawn="1"/>
        </p:nvSpPr>
        <p:spPr>
          <a:xfrm>
            <a:off x="815546" y="5705817"/>
            <a:ext cx="11051223" cy="1015663"/>
          </a:xfrm>
          <a:prstGeom prst="rect">
            <a:avLst/>
          </a:prstGeom>
          <a:solidFill>
            <a:schemeClr val="bg1"/>
          </a:solidFill>
        </p:spPr>
        <p:txBody>
          <a:bodyPr wrap="square" rtlCol="0">
            <a:spAutoFit/>
          </a:bodyPr>
          <a:lstStyle/>
          <a:p>
            <a:pPr>
              <a:defRPr/>
            </a:pPr>
            <a:r>
              <a:rPr lang="de-DE" sz="1200" dirty="0" smtClean="0">
                <a:solidFill>
                  <a:prstClr val="black"/>
                </a:solidFill>
              </a:rPr>
              <a:t>Erstellt durch: 		Unterstützt durch:</a:t>
            </a:r>
          </a:p>
          <a:p>
            <a:pPr>
              <a:defRPr/>
            </a:pPr>
            <a:r>
              <a:rPr lang="de-DE" sz="1200" dirty="0" smtClean="0">
                <a:solidFill>
                  <a:prstClr val="black"/>
                </a:solidFill>
              </a:rPr>
              <a:t> </a:t>
            </a:r>
          </a:p>
          <a:p>
            <a:endParaRPr lang="de-DE" sz="1200" dirty="0" smtClean="0">
              <a:solidFill>
                <a:prstClr val="black"/>
              </a:solidFill>
            </a:endParaRPr>
          </a:p>
          <a:p>
            <a:r>
              <a:rPr lang="de-DE" sz="1200" dirty="0" smtClean="0">
                <a:solidFill>
                  <a:prstClr val="black"/>
                </a:solidFill>
              </a:rPr>
              <a:t>                        </a:t>
            </a:r>
          </a:p>
          <a:p>
            <a:r>
              <a:rPr lang="de-DE" sz="1200" dirty="0" smtClean="0">
                <a:solidFill>
                  <a:prstClr val="black"/>
                </a:solidFill>
                <a:latin typeface="Calibri" panose="020F0502020204030204" pitchFamily="34" charset="0"/>
                <a:cs typeface="Calibri" panose="020F0502020204030204" pitchFamily="34" charset="0"/>
              </a:rPr>
              <a:t>                          </a:t>
            </a:r>
            <a:endParaRPr lang="de-DE" sz="800" dirty="0" smtClean="0">
              <a:solidFill>
                <a:prstClr val="black"/>
              </a:solidFill>
            </a:endParaRPr>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5765376"/>
            <a:ext cx="980562" cy="984020"/>
          </a:xfrm>
          <a:prstGeom prst="rect">
            <a:avLst/>
          </a:prstGeom>
        </p:spPr>
      </p:pic>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52561" y="5967190"/>
            <a:ext cx="1396468" cy="492915"/>
          </a:xfrm>
          <a:prstGeom prst="rect">
            <a:avLst/>
          </a:prstGeom>
        </p:spPr>
      </p:pic>
      <p:pic>
        <p:nvPicPr>
          <p:cNvPr id="16" name="Grafik 15"/>
          <p:cNvPicPr>
            <a:picLocks noChangeAspect="1"/>
          </p:cNvPicPr>
          <p:nvPr userDrawn="1"/>
        </p:nvPicPr>
        <p:blipFill rotWithShape="1">
          <a:blip r:embed="rId4">
            <a:extLst>
              <a:ext uri="{28A0092B-C50C-407E-A947-70E740481C1C}">
                <a14:useLocalDpi xmlns:a14="http://schemas.microsoft.com/office/drawing/2010/main" val="0"/>
              </a:ext>
            </a:extLst>
          </a:blip>
          <a:srcRect l="80671"/>
          <a:stretch/>
        </p:blipFill>
        <p:spPr>
          <a:xfrm>
            <a:off x="10071114" y="5773081"/>
            <a:ext cx="1423111" cy="1013809"/>
          </a:xfrm>
          <a:prstGeom prst="rect">
            <a:avLst/>
          </a:prstGeom>
        </p:spPr>
      </p:pic>
    </p:spTree>
    <p:extLst>
      <p:ext uri="{BB962C8B-B14F-4D97-AF65-F5344CB8AC3E}">
        <p14:creationId xmlns:p14="http://schemas.microsoft.com/office/powerpoint/2010/main" val="25674341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729108"/>
            <a:ext cx="2792627" cy="3098480"/>
          </a:xfrm>
        </p:spPr>
        <p:txBody>
          <a:bodyPr/>
          <a:lstStyle/>
          <a:p>
            <a:endParaRPr lang="de-DE" dirty="0"/>
          </a:p>
        </p:txBody>
      </p:sp>
      <p:sp>
        <p:nvSpPr>
          <p:cNvPr id="12" name="Textplatzhalter 11"/>
          <p:cNvSpPr>
            <a:spLocks noGrp="1"/>
          </p:cNvSpPr>
          <p:nvPr>
            <p:ph type="body" sz="quarter" idx="11" hasCustomPrompt="1"/>
          </p:nvPr>
        </p:nvSpPr>
        <p:spPr>
          <a:xfrm>
            <a:off x="3278188" y="2249488"/>
            <a:ext cx="7035800" cy="1350962"/>
          </a:xfrm>
        </p:spPr>
        <p:txBody>
          <a:bodyPr>
            <a:normAutofit/>
          </a:bodyPr>
          <a:lstStyle>
            <a:lvl1pPr marL="0" indent="0">
              <a:buNone/>
              <a:defRPr sz="4000" baseline="0">
                <a:solidFill>
                  <a:schemeClr val="bg1"/>
                </a:solidFill>
              </a:defRPr>
            </a:lvl1pPr>
          </a:lstStyle>
          <a:p>
            <a:pPr lvl="0"/>
            <a:r>
              <a:rPr lang="de-DE" dirty="0"/>
              <a:t>Nummer + Titel eingeben</a:t>
            </a:r>
          </a:p>
        </p:txBody>
      </p:sp>
      <p:sp>
        <p:nvSpPr>
          <p:cNvPr id="14" name="Rechteck 13"/>
          <p:cNvSpPr/>
          <p:nvPr userDrawn="1"/>
        </p:nvSpPr>
        <p:spPr>
          <a:xfrm>
            <a:off x="0" y="4956703"/>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1" name="Textfeld 20"/>
          <p:cNvSpPr txBox="1"/>
          <p:nvPr userDrawn="1"/>
        </p:nvSpPr>
        <p:spPr>
          <a:xfrm>
            <a:off x="3319849" y="4953922"/>
            <a:ext cx="2800865" cy="369332"/>
          </a:xfrm>
          <a:prstGeom prst="rect">
            <a:avLst/>
          </a:prstGeom>
          <a:noFill/>
        </p:spPr>
        <p:txBody>
          <a:bodyPr wrap="square" rtlCol="0">
            <a:spAutoFit/>
          </a:bodyPr>
          <a:lstStyle/>
          <a:p>
            <a:pPr>
              <a:defRPr/>
            </a:pPr>
            <a:r>
              <a:rPr lang="de-DE" dirty="0">
                <a:solidFill>
                  <a:prstClr val="white"/>
                </a:solidFill>
              </a:rPr>
              <a:t>www.digital-kompass.de</a:t>
            </a:r>
          </a:p>
        </p:txBody>
      </p:sp>
      <p:sp>
        <p:nvSpPr>
          <p:cNvPr id="5" name="Rechteck 4"/>
          <p:cNvSpPr/>
          <p:nvPr userDrawn="1"/>
        </p:nvSpPr>
        <p:spPr>
          <a:xfrm>
            <a:off x="8783053" y="5452369"/>
            <a:ext cx="3206415" cy="1309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 name="Textfeld 10"/>
          <p:cNvSpPr txBox="1"/>
          <p:nvPr userDrawn="1"/>
        </p:nvSpPr>
        <p:spPr>
          <a:xfrm>
            <a:off x="887506" y="5452369"/>
            <a:ext cx="11304494" cy="1323439"/>
          </a:xfrm>
          <a:prstGeom prst="rect">
            <a:avLst/>
          </a:prstGeom>
          <a:solidFill>
            <a:schemeClr val="bg1"/>
          </a:solidFill>
        </p:spPr>
        <p:txBody>
          <a:bodyPr wrap="square" rtlCol="0">
            <a:spAutoFit/>
          </a:bodyPr>
          <a:lstStyle/>
          <a:p>
            <a:r>
              <a:rPr lang="de-DE" sz="1200" dirty="0">
                <a:solidFill>
                  <a:prstClr val="black"/>
                </a:solidFill>
              </a:rPr>
              <a:t>Erstellt durch:                                                             Unterstützt durch:</a:t>
            </a:r>
          </a:p>
          <a:p>
            <a:endParaRPr lang="de-DE" sz="1200" dirty="0">
              <a:solidFill>
                <a:prstClr val="black"/>
              </a:solidFill>
            </a:endParaRPr>
          </a:p>
          <a:p>
            <a:r>
              <a:rPr lang="de-DE" sz="1200" dirty="0">
                <a:solidFill>
                  <a:prstClr val="black"/>
                </a:solidFill>
              </a:rPr>
              <a:t> </a:t>
            </a:r>
          </a:p>
          <a:p>
            <a:endParaRPr lang="de-DE" sz="1200" dirty="0">
              <a:solidFill>
                <a:prstClr val="black"/>
              </a:solidFill>
            </a:endParaRPr>
          </a:p>
          <a:p>
            <a:r>
              <a:rPr lang="de-DE" sz="1200" dirty="0">
                <a:solidFill>
                  <a:prstClr val="black"/>
                </a:solidFill>
              </a:rPr>
              <a:t>                        </a:t>
            </a:r>
          </a:p>
          <a:p>
            <a:endParaRPr lang="de-DE" sz="1200" dirty="0">
              <a:solidFill>
                <a:prstClr val="black"/>
              </a:solidFill>
            </a:endParaRPr>
          </a:p>
          <a:p>
            <a:endParaRPr lang="de-DE" sz="800" dirty="0">
              <a:solidFill>
                <a:prstClr val="black"/>
              </a:solidFill>
            </a:endParaRP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114" y="5534062"/>
            <a:ext cx="1076205" cy="1080000"/>
          </a:xfrm>
          <a:prstGeom prst="rect">
            <a:avLst/>
          </a:prstGeom>
        </p:spPr>
      </p:pic>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8735" y="5793369"/>
            <a:ext cx="1620000" cy="571815"/>
          </a:xfrm>
          <a:prstGeom prst="rect">
            <a:avLst/>
          </a:prstGeom>
        </p:spPr>
      </p:pic>
      <p:pic>
        <p:nvPicPr>
          <p:cNvPr id="16" name="Grafik 15"/>
          <p:cNvPicPr>
            <a:picLocks noChangeAspect="1"/>
          </p:cNvPicPr>
          <p:nvPr userDrawn="1"/>
        </p:nvPicPr>
        <p:blipFill rotWithShape="1">
          <a:blip r:embed="rId4">
            <a:extLst>
              <a:ext uri="{28A0092B-C50C-407E-A947-70E740481C1C}">
                <a14:useLocalDpi xmlns:a14="http://schemas.microsoft.com/office/drawing/2010/main" val="0"/>
              </a:ext>
            </a:extLst>
          </a:blip>
          <a:srcRect l="80671"/>
          <a:stretch/>
        </p:blipFill>
        <p:spPr>
          <a:xfrm>
            <a:off x="10040470" y="5418395"/>
            <a:ext cx="1819231" cy="1296000"/>
          </a:xfrm>
          <a:prstGeom prst="rect">
            <a:avLst/>
          </a:prstGeom>
        </p:spPr>
      </p:pic>
      <p:sp>
        <p:nvSpPr>
          <p:cNvPr id="17" name="Rechteck 16"/>
          <p:cNvSpPr/>
          <p:nvPr userDrawn="1"/>
        </p:nvSpPr>
        <p:spPr>
          <a:xfrm>
            <a:off x="2957384" y="1729107"/>
            <a:ext cx="9234616" cy="3119307"/>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Textplatzhalter 11"/>
          <p:cNvSpPr>
            <a:spLocks noGrp="1"/>
          </p:cNvSpPr>
          <p:nvPr>
            <p:ph type="body" sz="quarter" idx="12" hasCustomPrompt="1"/>
          </p:nvPr>
        </p:nvSpPr>
        <p:spPr>
          <a:xfrm>
            <a:off x="3430588" y="2401888"/>
            <a:ext cx="7035800" cy="1350962"/>
          </a:xfrm>
        </p:spPr>
        <p:txBody>
          <a:bodyPr>
            <a:normAutofit/>
          </a:bodyPr>
          <a:lstStyle>
            <a:lvl1pPr marL="0" indent="0">
              <a:buNone/>
              <a:defRPr sz="4000" baseline="0">
                <a:solidFill>
                  <a:schemeClr val="bg1"/>
                </a:solidFill>
              </a:defRPr>
            </a:lvl1pPr>
          </a:lstStyle>
          <a:p>
            <a:pPr lvl="0"/>
            <a:r>
              <a:rPr lang="de-DE" dirty="0"/>
              <a:t>Titel eingeben</a:t>
            </a:r>
          </a:p>
        </p:txBody>
      </p:sp>
      <p:sp>
        <p:nvSpPr>
          <p:cNvPr id="19" name="Textfeld 18"/>
          <p:cNvSpPr txBox="1"/>
          <p:nvPr userDrawn="1"/>
        </p:nvSpPr>
        <p:spPr>
          <a:xfrm>
            <a:off x="3319849" y="4286908"/>
            <a:ext cx="6994139" cy="646331"/>
          </a:xfrm>
          <a:prstGeom prst="rect">
            <a:avLst/>
          </a:prstGeom>
          <a:noFill/>
        </p:spPr>
        <p:txBody>
          <a:bodyPr wrap="square" rtlCol="0">
            <a:spAutoFit/>
          </a:bodyPr>
          <a:lstStyle/>
          <a:p>
            <a:pPr>
              <a:defRPr/>
            </a:pPr>
            <a:r>
              <a:rPr lang="de-DE" dirty="0">
                <a:solidFill>
                  <a:prstClr val="white"/>
                </a:solidFill>
              </a:rPr>
              <a:t>Autorin: Stefanie Brandt</a:t>
            </a:r>
          </a:p>
          <a:p>
            <a:r>
              <a:rPr lang="de-DE" dirty="0">
                <a:solidFill>
                  <a:prstClr val="white"/>
                </a:solidFill>
              </a:rPr>
              <a:t> </a:t>
            </a:r>
          </a:p>
        </p:txBody>
      </p:sp>
    </p:spTree>
    <p:extLst>
      <p:ext uri="{BB962C8B-B14F-4D97-AF65-F5344CB8AC3E}">
        <p14:creationId xmlns:p14="http://schemas.microsoft.com/office/powerpoint/2010/main" val="47863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7" name="Rechteck 6"/>
          <p:cNvSpPr/>
          <p:nvPr userDrawn="1"/>
        </p:nvSpPr>
        <p:spPr>
          <a:xfrm>
            <a:off x="0" y="1705232"/>
            <a:ext cx="12192000" cy="5152768"/>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3" name="Textplatzhalter 12"/>
          <p:cNvSpPr>
            <a:spLocks noGrp="1"/>
          </p:cNvSpPr>
          <p:nvPr>
            <p:ph type="body" sz="quarter" idx="10" hasCustomPrompt="1"/>
          </p:nvPr>
        </p:nvSpPr>
        <p:spPr>
          <a:xfrm>
            <a:off x="815546" y="2092411"/>
            <a:ext cx="10009617" cy="3732127"/>
          </a:xfrm>
        </p:spPr>
        <p:txBody>
          <a:bodyPr>
            <a:normAutofit/>
          </a:bodyPr>
          <a:lstStyle>
            <a:lvl1pPr marL="0" indent="0">
              <a:buFont typeface="Arial" panose="020B0604020202020204" pitchFamily="34" charset="0"/>
              <a:buNone/>
              <a:defRPr sz="3600" baseline="0">
                <a:solidFill>
                  <a:schemeClr val="bg1"/>
                </a:solidFill>
              </a:defRPr>
            </a:lvl1pPr>
          </a:lstStyle>
          <a:p>
            <a:pPr lvl="0"/>
            <a:r>
              <a:rPr lang="de-DE" dirty="0"/>
              <a:t>Kapitelüberschrift einfügen</a:t>
            </a:r>
          </a:p>
        </p:txBody>
      </p:sp>
    </p:spTree>
    <p:extLst>
      <p:ext uri="{BB962C8B-B14F-4D97-AF65-F5344CB8AC3E}">
        <p14:creationId xmlns:p14="http://schemas.microsoft.com/office/powerpoint/2010/main" val="3810375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mit Zahle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514350" indent="-514350">
              <a:buFont typeface="+mj-lt"/>
              <a:buAutoNum type="arabicPeriod"/>
              <a:defRPr baseline="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de-DE" dirty="0"/>
              <a:t>Text eingeben</a:t>
            </a:r>
          </a:p>
        </p:txBody>
      </p:sp>
      <p:sp>
        <p:nvSpPr>
          <p:cNvPr id="10" name="Titel 9"/>
          <p:cNvSpPr>
            <a:spLocks noGrp="1"/>
          </p:cNvSpPr>
          <p:nvPr>
            <p:ph type="title" hasCustomPrompt="1"/>
          </p:nvPr>
        </p:nvSpPr>
        <p:spPr>
          <a:xfrm>
            <a:off x="838200" y="365125"/>
            <a:ext cx="7309022" cy="1325563"/>
          </a:xfrm>
        </p:spPr>
        <p:txBody>
          <a:bodyPr/>
          <a:lstStyle>
            <a:lvl1pPr>
              <a:defRPr b="1">
                <a:solidFill>
                  <a:srgbClr val="90A039"/>
                </a:solidFill>
              </a:defRPr>
            </a:lvl1pPr>
          </a:lstStyle>
          <a:p>
            <a:r>
              <a:rPr lang="de-DE" dirty="0"/>
              <a:t>Überschrift einfügen</a:t>
            </a:r>
          </a:p>
        </p:txBody>
      </p:sp>
      <p:sp>
        <p:nvSpPr>
          <p:cNvPr id="2" name="Rechteck 1"/>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2209138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mit Aufzählungspunkte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514350" indent="-514350">
              <a:buFont typeface="Arial" panose="020B0604020202020204" pitchFamily="34" charset="0"/>
              <a:buChar char="•"/>
              <a:defRPr baseline="0"/>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de-DE" dirty="0"/>
              <a:t>Text eingeben</a:t>
            </a:r>
          </a:p>
          <a:p>
            <a:pPr lvl="1"/>
            <a:r>
              <a:rPr lang="de-DE" dirty="0"/>
              <a:t>Zweite Ebene</a:t>
            </a:r>
          </a:p>
        </p:txBody>
      </p:sp>
      <p:sp>
        <p:nvSpPr>
          <p:cNvPr id="10" name="Titel 9"/>
          <p:cNvSpPr>
            <a:spLocks noGrp="1"/>
          </p:cNvSpPr>
          <p:nvPr>
            <p:ph type="title" hasCustomPrompt="1"/>
          </p:nvPr>
        </p:nvSpPr>
        <p:spPr>
          <a:xfrm>
            <a:off x="838200" y="365125"/>
            <a:ext cx="7317259" cy="1325563"/>
          </a:xfrm>
        </p:spPr>
        <p:txBody>
          <a:bodyPr/>
          <a:lstStyle>
            <a:lvl1pPr>
              <a:defRPr b="1">
                <a:solidFill>
                  <a:srgbClr val="90A039"/>
                </a:solidFill>
              </a:defRPr>
            </a:lvl1pPr>
          </a:lstStyle>
          <a:p>
            <a:r>
              <a:rPr lang="de-DE" dirty="0"/>
              <a:t>Überschrift einfügen</a:t>
            </a:r>
          </a:p>
        </p:txBody>
      </p:sp>
      <p:sp>
        <p:nvSpPr>
          <p:cNvPr id="4" name="Rechteck 3"/>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927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Fließ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Text eingeben</a:t>
            </a:r>
          </a:p>
        </p:txBody>
      </p:sp>
      <p:sp>
        <p:nvSpPr>
          <p:cNvPr id="10" name="Titel 9"/>
          <p:cNvSpPr>
            <a:spLocks noGrp="1"/>
          </p:cNvSpPr>
          <p:nvPr>
            <p:ph type="title" hasCustomPrompt="1"/>
          </p:nvPr>
        </p:nvSpPr>
        <p:spPr>
          <a:xfrm>
            <a:off x="838200" y="365125"/>
            <a:ext cx="7341973" cy="1325563"/>
          </a:xfrm>
        </p:spPr>
        <p:txBody>
          <a:bodyPr/>
          <a:lstStyle>
            <a:lvl1pPr>
              <a:defRPr b="1">
                <a:solidFill>
                  <a:srgbClr val="90A039"/>
                </a:solidFill>
              </a:defRPr>
            </a:lvl1pPr>
          </a:lstStyle>
          <a:p>
            <a:r>
              <a:rPr lang="de-DE" dirty="0"/>
              <a:t>Überschrift einfügen</a:t>
            </a:r>
          </a:p>
        </p:txBody>
      </p:sp>
      <p:sp>
        <p:nvSpPr>
          <p:cNvPr id="4" name="Rechteck 3"/>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3787786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zweispaltiger 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838200" y="1825625"/>
            <a:ext cx="5148000" cy="4351338"/>
          </a:xfrm>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Text eingeben</a:t>
            </a:r>
          </a:p>
        </p:txBody>
      </p:sp>
      <p:sp>
        <p:nvSpPr>
          <p:cNvPr id="10" name="Titel 9"/>
          <p:cNvSpPr>
            <a:spLocks noGrp="1"/>
          </p:cNvSpPr>
          <p:nvPr>
            <p:ph type="title" hasCustomPrompt="1"/>
          </p:nvPr>
        </p:nvSpPr>
        <p:spPr>
          <a:xfrm>
            <a:off x="838200" y="365125"/>
            <a:ext cx="7226643" cy="1325563"/>
          </a:xfrm>
        </p:spPr>
        <p:txBody>
          <a:bodyPr/>
          <a:lstStyle>
            <a:lvl1pPr>
              <a:defRPr b="1">
                <a:solidFill>
                  <a:srgbClr val="90A039"/>
                </a:solidFill>
              </a:defRPr>
            </a:lvl1pPr>
          </a:lstStyle>
          <a:p>
            <a:r>
              <a:rPr lang="de-DE" dirty="0"/>
              <a:t>Überschrift einfügen</a:t>
            </a:r>
          </a:p>
        </p:txBody>
      </p:sp>
      <p:sp>
        <p:nvSpPr>
          <p:cNvPr id="4" name="Inhaltsplatzhalter 2"/>
          <p:cNvSpPr>
            <a:spLocks noGrp="1"/>
          </p:cNvSpPr>
          <p:nvPr>
            <p:ph idx="10" hasCustomPrompt="1"/>
          </p:nvPr>
        </p:nvSpPr>
        <p:spPr>
          <a:xfrm>
            <a:off x="6203094" y="1825625"/>
            <a:ext cx="5148000" cy="4351338"/>
          </a:xfrm>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a:t>Text eingeben</a:t>
            </a:r>
          </a:p>
        </p:txBody>
      </p:sp>
      <p:sp>
        <p:nvSpPr>
          <p:cNvPr id="5" name="Rechteck 4"/>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2554117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zwei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176319" y="1825625"/>
            <a:ext cx="5274276" cy="4351338"/>
          </a:xfrm>
        </p:spPr>
        <p:txBody>
          <a:bodyPr/>
          <a:lstStyle>
            <a:lvl1pPr marL="514350" indent="-514350">
              <a:buFont typeface="Arial" panose="020B0604020202020204" pitchFamily="34" charset="0"/>
              <a:buChar char="•"/>
              <a:defRPr baseline="0"/>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de-DE" dirty="0"/>
              <a:t>Text eingeben</a:t>
            </a:r>
          </a:p>
          <a:p>
            <a:pPr lvl="1"/>
            <a:r>
              <a:rPr lang="de-DE" dirty="0"/>
              <a:t>Zweite Ebene</a:t>
            </a:r>
          </a:p>
        </p:txBody>
      </p:sp>
      <p:sp>
        <p:nvSpPr>
          <p:cNvPr id="10" name="Titel 9"/>
          <p:cNvSpPr>
            <a:spLocks noGrp="1"/>
          </p:cNvSpPr>
          <p:nvPr>
            <p:ph type="title" hasCustomPrompt="1"/>
          </p:nvPr>
        </p:nvSpPr>
        <p:spPr>
          <a:xfrm>
            <a:off x="838199" y="365125"/>
            <a:ext cx="10612395" cy="1325563"/>
          </a:xfrm>
        </p:spPr>
        <p:txBody>
          <a:bodyPr/>
          <a:lstStyle>
            <a:lvl1pPr>
              <a:defRPr b="1">
                <a:solidFill>
                  <a:srgbClr val="90A039"/>
                </a:solidFill>
              </a:defRPr>
            </a:lvl1pPr>
          </a:lstStyle>
          <a:p>
            <a:r>
              <a:rPr lang="de-DE" dirty="0"/>
              <a:t>Überschrift einfügen</a:t>
            </a:r>
          </a:p>
        </p:txBody>
      </p:sp>
      <p:sp>
        <p:nvSpPr>
          <p:cNvPr id="7" name="Textplatzhalter 9"/>
          <p:cNvSpPr>
            <a:spLocks noGrp="1"/>
          </p:cNvSpPr>
          <p:nvPr>
            <p:ph type="body" sz="quarter" idx="11" hasCustomPrompt="1"/>
          </p:nvPr>
        </p:nvSpPr>
        <p:spPr>
          <a:xfrm>
            <a:off x="837899" y="5461686"/>
            <a:ext cx="5097162" cy="715277"/>
          </a:xfrm>
        </p:spPr>
        <p:txBody>
          <a:bodyPr>
            <a:normAutofit/>
          </a:bodyPr>
          <a:lstStyle>
            <a:lvl1pPr marL="0" indent="0">
              <a:buNone/>
              <a:defRPr sz="1600">
                <a:solidFill>
                  <a:srgbClr val="00689F"/>
                </a:solidFill>
              </a:defRPr>
            </a:lvl1pPr>
          </a:lstStyle>
          <a:p>
            <a:pPr lvl="0"/>
            <a:r>
              <a:rPr lang="de-DE" dirty="0"/>
              <a:t>Bildunterschrift einfügen</a:t>
            </a:r>
          </a:p>
        </p:txBody>
      </p:sp>
      <p:sp>
        <p:nvSpPr>
          <p:cNvPr id="8" name="Bildplatzhalter 7"/>
          <p:cNvSpPr>
            <a:spLocks noGrp="1"/>
          </p:cNvSpPr>
          <p:nvPr>
            <p:ph type="pic" sz="quarter" idx="10"/>
          </p:nvPr>
        </p:nvSpPr>
        <p:spPr>
          <a:xfrm>
            <a:off x="838200" y="1825625"/>
            <a:ext cx="5096750" cy="3504256"/>
          </a:xfrm>
        </p:spPr>
        <p:txBody>
          <a:bodyPr/>
          <a:lstStyle/>
          <a:p>
            <a:endParaRPr lang="de-DE" dirty="0"/>
          </a:p>
        </p:txBody>
      </p:sp>
      <p:sp>
        <p:nvSpPr>
          <p:cNvPr id="6" name="Rechteck 5"/>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1852127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ufgabe">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1467"/>
            <a:ext cx="902208" cy="1085088"/>
          </a:xfrm>
          <a:prstGeom prst="rect">
            <a:avLst/>
          </a:prstGeom>
        </p:spPr>
      </p:pic>
      <p:sp>
        <p:nvSpPr>
          <p:cNvPr id="2" name="Titel 1"/>
          <p:cNvSpPr>
            <a:spLocks noGrp="1"/>
          </p:cNvSpPr>
          <p:nvPr>
            <p:ph type="title" hasCustomPrompt="1"/>
          </p:nvPr>
        </p:nvSpPr>
        <p:spPr>
          <a:xfrm>
            <a:off x="838200" y="365125"/>
            <a:ext cx="7309022" cy="1325563"/>
          </a:xfrm>
        </p:spPr>
        <p:txBody>
          <a:bodyPr/>
          <a:lstStyle>
            <a:lvl1pPr>
              <a:defRPr b="1">
                <a:solidFill>
                  <a:srgbClr val="00689F"/>
                </a:solidFill>
              </a:defRPr>
            </a:lvl1pPr>
          </a:lstStyle>
          <a:p>
            <a:r>
              <a:rPr lang="de-DE" dirty="0"/>
              <a:t>Aufgabe einfügen</a:t>
            </a:r>
          </a:p>
        </p:txBody>
      </p:sp>
      <p:sp>
        <p:nvSpPr>
          <p:cNvPr id="3" name="Inhaltsplatzhalter 2"/>
          <p:cNvSpPr>
            <a:spLocks noGrp="1"/>
          </p:cNvSpPr>
          <p:nvPr>
            <p:ph idx="1" hasCustomPrompt="1"/>
          </p:nvPr>
        </p:nvSpPr>
        <p:spPr>
          <a:xfrm>
            <a:off x="4753232" y="1825625"/>
            <a:ext cx="6600567" cy="4351338"/>
          </a:xfrm>
        </p:spPr>
        <p:txBody>
          <a:bodyPr/>
          <a:lstStyle>
            <a:lvl1pPr>
              <a:defRPr baseline="0"/>
            </a:lvl1pPr>
          </a:lstStyle>
          <a:p>
            <a:pPr lvl="0"/>
            <a:r>
              <a:rPr lang="de-DE" dirty="0"/>
              <a:t>Text eingeben</a:t>
            </a:r>
          </a:p>
          <a:p>
            <a:pPr lvl="1"/>
            <a:r>
              <a:rPr lang="de-DE" dirty="0"/>
              <a:t>Zweite Ebene</a:t>
            </a:r>
          </a:p>
        </p:txBody>
      </p:sp>
      <p:sp>
        <p:nvSpPr>
          <p:cNvPr id="8" name="Bildplatzhalter 7"/>
          <p:cNvSpPr>
            <a:spLocks noGrp="1"/>
          </p:cNvSpPr>
          <p:nvPr>
            <p:ph type="pic" sz="quarter" idx="10"/>
          </p:nvPr>
        </p:nvSpPr>
        <p:spPr>
          <a:xfrm>
            <a:off x="838200" y="1825625"/>
            <a:ext cx="3725562" cy="3257121"/>
          </a:xfrm>
        </p:spPr>
        <p:txBody>
          <a:bodyPr/>
          <a:lstStyle/>
          <a:p>
            <a:endParaRPr lang="de-DE" dirty="0"/>
          </a:p>
        </p:txBody>
      </p:sp>
      <p:sp>
        <p:nvSpPr>
          <p:cNvPr id="10" name="Textplatzhalter 9"/>
          <p:cNvSpPr>
            <a:spLocks noGrp="1"/>
          </p:cNvSpPr>
          <p:nvPr>
            <p:ph type="body" sz="quarter" idx="11" hasCustomPrompt="1"/>
          </p:nvPr>
        </p:nvSpPr>
        <p:spPr>
          <a:xfrm>
            <a:off x="838200" y="5264150"/>
            <a:ext cx="3725863" cy="823913"/>
          </a:xfrm>
        </p:spPr>
        <p:txBody>
          <a:bodyPr>
            <a:normAutofit/>
          </a:bodyPr>
          <a:lstStyle>
            <a:lvl1pPr marL="0" indent="0">
              <a:buNone/>
              <a:defRPr sz="1600">
                <a:solidFill>
                  <a:srgbClr val="00689F"/>
                </a:solidFill>
              </a:defRPr>
            </a:lvl1pPr>
          </a:lstStyle>
          <a:p>
            <a:pPr lvl="0"/>
            <a:r>
              <a:rPr lang="de-DE" dirty="0"/>
              <a:t>Bildunterschrift einfügen</a:t>
            </a:r>
          </a:p>
        </p:txBody>
      </p:sp>
      <p:sp>
        <p:nvSpPr>
          <p:cNvPr id="7" name="Rechteck 6"/>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75727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7" name="Rechteck 6"/>
          <p:cNvSpPr/>
          <p:nvPr userDrawn="1"/>
        </p:nvSpPr>
        <p:spPr>
          <a:xfrm>
            <a:off x="0" y="1705232"/>
            <a:ext cx="12192000" cy="5152768"/>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12"/>
          <p:cNvSpPr>
            <a:spLocks noGrp="1"/>
          </p:cNvSpPr>
          <p:nvPr>
            <p:ph type="body" sz="quarter" idx="10" hasCustomPrompt="1"/>
          </p:nvPr>
        </p:nvSpPr>
        <p:spPr>
          <a:xfrm>
            <a:off x="815546" y="2092411"/>
            <a:ext cx="10009617" cy="3732127"/>
          </a:xfrm>
        </p:spPr>
        <p:txBody>
          <a:bodyPr>
            <a:normAutofit/>
          </a:bodyPr>
          <a:lstStyle>
            <a:lvl1pPr marL="0" indent="0">
              <a:buFont typeface="Arial" panose="020B0604020202020204" pitchFamily="34" charset="0"/>
              <a:buNone/>
              <a:defRPr sz="3600" baseline="0">
                <a:solidFill>
                  <a:schemeClr val="bg1"/>
                </a:solidFill>
              </a:defRPr>
            </a:lvl1pPr>
          </a:lstStyle>
          <a:p>
            <a:pPr lvl="0"/>
            <a:r>
              <a:rPr lang="de-DE" dirty="0" smtClean="0"/>
              <a:t>Kapitelüberschrift einfügen</a:t>
            </a:r>
          </a:p>
        </p:txBody>
      </p:sp>
    </p:spTree>
    <p:extLst>
      <p:ext uri="{BB962C8B-B14F-4D97-AF65-F5344CB8AC3E}">
        <p14:creationId xmlns:p14="http://schemas.microsoft.com/office/powerpoint/2010/main" val="39385607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7" name="Rechteck 6"/>
          <p:cNvSpPr/>
          <p:nvPr userDrawn="1"/>
        </p:nvSpPr>
        <p:spPr>
          <a:xfrm>
            <a:off x="0" y="1705232"/>
            <a:ext cx="12192000" cy="348640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latin typeface="Arial" panose="020B0604020202020204" pitchFamily="34" charset="0"/>
              <a:cs typeface="Arial" panose="020B0604020202020204" pitchFamily="34" charset="0"/>
            </a:endParaRPr>
          </a:p>
        </p:txBody>
      </p:sp>
      <p:sp>
        <p:nvSpPr>
          <p:cNvPr id="6" name="Rechteck 5"/>
          <p:cNvSpPr/>
          <p:nvPr userDrawn="1"/>
        </p:nvSpPr>
        <p:spPr>
          <a:xfrm>
            <a:off x="0" y="5180510"/>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sp>
        <p:nvSpPr>
          <p:cNvPr id="8" name="Textfeld 7"/>
          <p:cNvSpPr txBox="1"/>
          <p:nvPr userDrawn="1"/>
        </p:nvSpPr>
        <p:spPr>
          <a:xfrm>
            <a:off x="2885562" y="5181881"/>
            <a:ext cx="2800865" cy="369332"/>
          </a:xfrm>
          <a:prstGeom prst="rect">
            <a:avLst/>
          </a:prstGeom>
          <a:noFill/>
        </p:spPr>
        <p:txBody>
          <a:bodyPr wrap="square" rtlCol="0">
            <a:spAutoFit/>
          </a:bodyPr>
          <a:lstStyle/>
          <a:p>
            <a:pPr>
              <a:defRPr/>
            </a:pPr>
            <a:r>
              <a:rPr lang="de-DE" dirty="0">
                <a:solidFill>
                  <a:prstClr val="white"/>
                </a:solidFill>
                <a:latin typeface="Arial" panose="020B0604020202020204" pitchFamily="34" charset="0"/>
                <a:cs typeface="Arial" panose="020B0604020202020204" pitchFamily="34" charset="0"/>
              </a:rPr>
              <a:t>www.digital-kompass.de</a:t>
            </a:r>
          </a:p>
        </p:txBody>
      </p:sp>
      <p:sp>
        <p:nvSpPr>
          <p:cNvPr id="3" name="Rechteck 2"/>
          <p:cNvSpPr/>
          <p:nvPr userDrawn="1"/>
        </p:nvSpPr>
        <p:spPr>
          <a:xfrm>
            <a:off x="5648826" y="5757111"/>
            <a:ext cx="6479006" cy="10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graphicFrame>
        <p:nvGraphicFramePr>
          <p:cNvPr id="10" name="Tabelle 9"/>
          <p:cNvGraphicFramePr>
            <a:graphicFrameLocks noGrp="1"/>
          </p:cNvGraphicFramePr>
          <p:nvPr userDrawn="1">
            <p:extLst>
              <p:ext uri="{D42A27DB-BD31-4B8C-83A1-F6EECF244321}">
                <p14:modId xmlns:p14="http://schemas.microsoft.com/office/powerpoint/2010/main" val="4087525020"/>
              </p:ext>
            </p:extLst>
          </p:nvPr>
        </p:nvGraphicFramePr>
        <p:xfrm>
          <a:off x="1058119" y="1719618"/>
          <a:ext cx="10808650" cy="3472018"/>
        </p:xfrm>
        <a:graphic>
          <a:graphicData uri="http://schemas.openxmlformats.org/drawingml/2006/table">
            <a:tbl>
              <a:tblPr firstRow="1" bandRow="1">
                <a:tableStyleId>{5C22544A-7EE6-4342-B048-85BDC9FD1C3A}</a:tableStyleId>
              </a:tblPr>
              <a:tblGrid>
                <a:gridCol w="4231057">
                  <a:extLst>
                    <a:ext uri="{9D8B030D-6E8A-4147-A177-3AD203B41FA5}">
                      <a16:colId xmlns:a16="http://schemas.microsoft.com/office/drawing/2014/main" xmlns="" val="20000"/>
                    </a:ext>
                  </a:extLst>
                </a:gridCol>
                <a:gridCol w="6577593">
                  <a:extLst>
                    <a:ext uri="{9D8B030D-6E8A-4147-A177-3AD203B41FA5}">
                      <a16:colId xmlns:a16="http://schemas.microsoft.com/office/drawing/2014/main" xmlns="" val="20001"/>
                    </a:ext>
                  </a:extLst>
                </a:gridCol>
              </a:tblGrid>
              <a:tr h="3472018">
                <a:tc>
                  <a:txBody>
                    <a:bodyPr/>
                    <a:lstStyle/>
                    <a:p>
                      <a:pPr>
                        <a:lnSpc>
                          <a:spcPct val="130000"/>
                        </a:lnSpc>
                        <a:spcAft>
                          <a:spcPts val="0"/>
                        </a:spcAft>
                      </a:pPr>
                      <a:endPar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endParaRPr>
                    </a:p>
                    <a:p>
                      <a:pPr>
                        <a:lnSpc>
                          <a:spcPct val="13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Impressum:</a:t>
                      </a:r>
                    </a:p>
                    <a:p>
                      <a:pPr>
                        <a:lnSpc>
                          <a:spcPct val="130000"/>
                        </a:lnSpc>
                        <a:spcAft>
                          <a:spcPts val="0"/>
                        </a:spcAft>
                      </a:pPr>
                      <a:r>
                        <a:rPr lang="de-DE" sz="1600" b="1" i="0" u="none" strike="noStrike" kern="1200" baseline="0" dirty="0" smtClean="0">
                          <a:solidFill>
                            <a:srgbClr val="FFFFFF"/>
                          </a:solidFill>
                          <a:latin typeface="Arial" panose="020B0604020202020204" pitchFamily="34" charset="0"/>
                          <a:ea typeface="+mn-ea"/>
                          <a:cs typeface="Arial" panose="020B0604020202020204" pitchFamily="34" charset="0"/>
                        </a:rPr>
                        <a:t>Digital-Kompass</a:t>
                      </a:r>
                      <a:endParaRPr lang="de-DE" sz="1600" b="1" i="0" u="none" strike="noStrike" kern="1200" baseline="0" dirty="0">
                        <a:solidFill>
                          <a:srgbClr val="FFFFFF"/>
                        </a:solidFill>
                        <a:latin typeface="Arial" panose="020B0604020202020204" pitchFamily="34" charset="0"/>
                        <a:ea typeface="+mn-ea"/>
                        <a:cs typeface="Arial" panose="020B0604020202020204" pitchFamily="34" charset="0"/>
                      </a:endParaRPr>
                    </a:p>
                    <a:p>
                      <a:pPr>
                        <a:lnSpc>
                          <a:spcPct val="130000"/>
                        </a:lnSpc>
                        <a:spcAft>
                          <a:spcPts val="0"/>
                        </a:spcAft>
                      </a:pPr>
                      <a:r>
                        <a:rPr lang="de-DE" sz="1600" b="1" i="0" u="none" strike="noStrike" kern="1200" baseline="0" dirty="0">
                          <a:solidFill>
                            <a:srgbClr val="FFFFFF"/>
                          </a:solidFill>
                          <a:latin typeface="Arial" panose="020B0604020202020204" pitchFamily="34" charset="0"/>
                          <a:ea typeface="+mn-ea"/>
                          <a:cs typeface="Arial" panose="020B0604020202020204" pitchFamily="34" charset="0"/>
                        </a:rPr>
                        <a:t>c/o BAGSO Service Gesellschaft</a:t>
                      </a:r>
                    </a:p>
                    <a:p>
                      <a:pPr>
                        <a:lnSpc>
                          <a:spcPct val="12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Hans-Böckler-Straße </a:t>
                      </a:r>
                      <a:r>
                        <a:rPr lang="de-DE" sz="1600" b="0" i="0" u="none" strike="noStrike" kern="1200" baseline="0" dirty="0">
                          <a:solidFill>
                            <a:srgbClr val="FFFFFF"/>
                          </a:solidFill>
                          <a:latin typeface="Arial" panose="020B0604020202020204" pitchFamily="34" charset="0"/>
                          <a:ea typeface="+mn-ea"/>
                          <a:cs typeface="Arial" panose="020B0604020202020204" pitchFamily="34" charset="0"/>
                        </a:rPr>
                        <a:t>3</a:t>
                      </a:r>
                    </a:p>
                    <a:p>
                      <a:pPr>
                        <a:lnSpc>
                          <a:spcPct val="120000"/>
                        </a:lnSpc>
                        <a:spcAft>
                          <a:spcPts val="0"/>
                        </a:spcAft>
                      </a:pPr>
                      <a:r>
                        <a:rPr lang="de-DE" sz="1600" b="0" i="0" u="none" strike="noStrike" kern="1200" baseline="0" dirty="0">
                          <a:solidFill>
                            <a:srgbClr val="FFFFFF"/>
                          </a:solidFill>
                          <a:latin typeface="Arial" panose="020B0604020202020204" pitchFamily="34" charset="0"/>
                          <a:ea typeface="+mn-ea"/>
                          <a:cs typeface="Arial" panose="020B0604020202020204" pitchFamily="34" charset="0"/>
                        </a:rPr>
                        <a:t>53225 </a:t>
                      </a: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Bonn</a:t>
                      </a:r>
                    </a:p>
                    <a:p>
                      <a:pPr>
                        <a:lnSpc>
                          <a:spcPct val="12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0228 – 55 52 55 50</a:t>
                      </a:r>
                      <a:endParaRPr lang="de-DE" sz="1600" b="0" i="0" u="none" strike="noStrike" kern="1200" baseline="0" dirty="0">
                        <a:solidFill>
                          <a:srgbClr val="FFFFFF"/>
                        </a:solidFill>
                        <a:latin typeface="Arial" panose="020B0604020202020204" pitchFamily="34" charset="0"/>
                        <a:ea typeface="+mn-ea"/>
                        <a:cs typeface="Arial" panose="020B0604020202020204" pitchFamily="34" charset="0"/>
                      </a:endParaRPr>
                    </a:p>
                    <a:p>
                      <a:pPr>
                        <a:lnSpc>
                          <a:spcPct val="12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info@digital-kompass.de</a:t>
                      </a:r>
                      <a:endParaRPr lang="de-DE" sz="1600" b="0" i="0" u="none" strike="noStrike" kern="1200" baseline="0" dirty="0">
                        <a:solidFill>
                          <a:srgbClr val="FFFFFF"/>
                        </a:solidFill>
                        <a:latin typeface="Arial" panose="020B0604020202020204" pitchFamily="34" charset="0"/>
                        <a:ea typeface="+mn-ea"/>
                        <a:cs typeface="Arial" panose="020B0604020202020204" pitchFamily="34" charset="0"/>
                      </a:endParaRPr>
                    </a:p>
                    <a:p>
                      <a:pPr>
                        <a:lnSpc>
                          <a:spcPct val="120000"/>
                        </a:lnSpc>
                        <a:spcAft>
                          <a:spcPts val="0"/>
                        </a:spcAft>
                      </a:pPr>
                      <a:endParaRPr lang="de-DE" sz="1200" b="0" i="0" u="none" strike="noStrike" kern="1200" baseline="0" dirty="0" smtClean="0">
                        <a:solidFill>
                          <a:srgbClr val="FFFFFF"/>
                        </a:solidFill>
                        <a:latin typeface="Arial" panose="020B0604020202020204" pitchFamily="34" charset="0"/>
                        <a:ea typeface="+mn-ea"/>
                        <a:cs typeface="Arial" panose="020B0604020202020204" pitchFamily="34" charset="0"/>
                      </a:endParaRPr>
                    </a:p>
                    <a:p>
                      <a:pPr>
                        <a:lnSpc>
                          <a:spcPct val="12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Verantwortlich: Dr. Barbara Keck</a:t>
                      </a:r>
                    </a:p>
                    <a:p>
                      <a:pPr>
                        <a:lnSpc>
                          <a:spcPct val="120000"/>
                        </a:lnSpc>
                        <a:spcAft>
                          <a:spcPts val="0"/>
                        </a:spcAft>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Redaktion: Andrea Fischer, Ingrid Fischer</a:t>
                      </a:r>
                      <a:endParaRPr lang="de-DE" sz="16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30000"/>
                        </a:lnSpc>
                        <a:spcBef>
                          <a:spcPts val="1200"/>
                        </a:spcBef>
                      </a:pPr>
                      <a:r>
                        <a:rPr lang="de-DE" sz="1600" b="0" i="0" u="none" strike="noStrike" kern="1200" baseline="0" dirty="0" smtClean="0">
                          <a:solidFill>
                            <a:srgbClr val="FFFFFF"/>
                          </a:solidFill>
                          <a:latin typeface="+mn-lt"/>
                          <a:ea typeface="+mn-ea"/>
                          <a:cs typeface="+mn-cs"/>
                        </a:rPr>
                        <a:t>         </a:t>
                      </a:r>
                      <a:br>
                        <a:rPr lang="de-DE" sz="1600" b="0" i="0" u="none" strike="noStrike" kern="1200" baseline="0" dirty="0" smtClean="0">
                          <a:solidFill>
                            <a:srgbClr val="FFFFFF"/>
                          </a:solidFill>
                          <a:latin typeface="+mn-lt"/>
                          <a:ea typeface="+mn-ea"/>
                          <a:cs typeface="+mn-cs"/>
                        </a:rPr>
                      </a:br>
                      <a:r>
                        <a:rPr lang="de-DE" sz="1600" b="0" i="0" u="none" strike="noStrike" kern="1200" baseline="0" dirty="0" smtClean="0">
                          <a:solidFill>
                            <a:srgbClr val="FFFFFF"/>
                          </a:solidFill>
                          <a:latin typeface="+mn-lt"/>
                          <a:ea typeface="+mn-ea"/>
                          <a:cs typeface="+mn-cs"/>
                        </a:rPr>
                        <a:t>                       </a:t>
                      </a:r>
                      <a:r>
                        <a:rPr lang="de-DE" sz="1600" b="1" i="0" u="none" strike="noStrike" kern="1200" baseline="0" dirty="0" smtClean="0">
                          <a:solidFill>
                            <a:schemeClr val="tx1"/>
                          </a:solidFill>
                          <a:latin typeface="Arial" panose="020B0604020202020204" pitchFamily="34" charset="0"/>
                          <a:ea typeface="+mn-ea"/>
                          <a:cs typeface="Arial" panose="020B0604020202020204" pitchFamily="34" charset="0"/>
                        </a:rPr>
                        <a:t>BAGSO Service Gesellschaft mbH</a:t>
                      </a:r>
                    </a:p>
                    <a:p>
                      <a:pPr>
                        <a:lnSpc>
                          <a:spcPct val="130000"/>
                        </a:lnSpc>
                      </a:pPr>
                      <a:endPar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endParaRPr>
                    </a:p>
                    <a:p>
                      <a:pPr>
                        <a:lnSpc>
                          <a:spcPct val="130000"/>
                        </a:lnSpc>
                      </a:pP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Diese Veröffentlichung unterliegt der Creative </a:t>
                      </a:r>
                      <a:r>
                        <a:rPr lang="de-DE" sz="1600" b="0" i="0" u="none" strike="noStrike" kern="1200" baseline="0" dirty="0" err="1" smtClean="0">
                          <a:solidFill>
                            <a:srgbClr val="FFFFFF"/>
                          </a:solidFill>
                          <a:latin typeface="Arial" panose="020B0604020202020204" pitchFamily="34" charset="0"/>
                          <a:ea typeface="+mn-ea"/>
                          <a:cs typeface="Arial" panose="020B0604020202020204" pitchFamily="34" charset="0"/>
                        </a:rPr>
                        <a:t>Commons</a:t>
                      </a:r>
                      <a:r>
                        <a:rPr lang="de-DE" sz="1600" b="0" i="0" u="none" strike="noStrike" kern="1200" baseline="0" dirty="0" smtClean="0">
                          <a:solidFill>
                            <a:srgbClr val="FFFFFF"/>
                          </a:solidFill>
                          <a:latin typeface="Arial" panose="020B0604020202020204" pitchFamily="34" charset="0"/>
                          <a:ea typeface="+mn-ea"/>
                          <a:cs typeface="Arial" panose="020B0604020202020204" pitchFamily="34" charset="0"/>
                        </a:rPr>
                        <a:t> Lizenz (CC BY 4.0). Diese Lizenz erlaubt Dritten, ein Werk zu verbreiten, neu zu mischen, zu verbessern und darauf aufzubauen, auch kommerziell, solange der Urheber des Originals genannt wird. Weitere Informationen unter: </a:t>
                      </a:r>
                      <a:r>
                        <a:rPr lang="de-DE" sz="1600" b="1" i="0" u="none" strike="noStrike" kern="1200" baseline="0" dirty="0" smtClean="0">
                          <a:solidFill>
                            <a:schemeClr val="tx1"/>
                          </a:solidFill>
                          <a:latin typeface="Arial" panose="020B0604020202020204" pitchFamily="34" charset="0"/>
                          <a:ea typeface="+mn-ea"/>
                          <a:cs typeface="Arial" panose="020B0604020202020204" pitchFamily="34" charset="0"/>
                        </a:rPr>
                        <a:t>http://bit.ly/2rJKRWg</a:t>
                      </a:r>
                    </a:p>
                    <a:p>
                      <a:pPr>
                        <a:lnSpc>
                          <a:spcPct val="130000"/>
                        </a:lnSpc>
                      </a:pPr>
                      <a:endParaRPr lang="de-DE" sz="1900" b="0" i="0" u="none" strike="noStrike" kern="1200" baseline="0" dirty="0" smtClean="0">
                        <a:solidFill>
                          <a:srgbClr val="FFFFFF"/>
                        </a:solidFill>
                        <a:latin typeface="Arial" panose="020B0604020202020204" pitchFamily="34" charset="0"/>
                        <a:ea typeface="+mn-ea"/>
                        <a:cs typeface="Arial" panose="020B0604020202020204" pitchFamily="34" charset="0"/>
                      </a:endParaRPr>
                    </a:p>
                    <a:p>
                      <a:pPr>
                        <a:lnSpc>
                          <a:spcPct val="130000"/>
                        </a:lnSpc>
                      </a:pPr>
                      <a:r>
                        <a:rPr lang="de-DE" sz="1600" b="1" i="0" u="none" strike="noStrike" kern="1200" baseline="0" dirty="0" smtClean="0">
                          <a:solidFill>
                            <a:schemeClr val="tx1"/>
                          </a:solidFill>
                          <a:latin typeface="Arial" panose="020B0604020202020204" pitchFamily="34" charset="0"/>
                          <a:ea typeface="+mn-ea"/>
                          <a:cs typeface="Arial" panose="020B0604020202020204" pitchFamily="34" charset="0"/>
                        </a:rPr>
                        <a:t>Alle Abbildungen sind von der Lizenz ausgenommen.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3" name="Textfeld 12"/>
          <p:cNvSpPr txBox="1"/>
          <p:nvPr userDrawn="1"/>
        </p:nvSpPr>
        <p:spPr>
          <a:xfrm>
            <a:off x="815546" y="5582985"/>
            <a:ext cx="11051223" cy="1169551"/>
          </a:xfrm>
          <a:prstGeom prst="rect">
            <a:avLst/>
          </a:prstGeom>
          <a:solidFill>
            <a:schemeClr val="bg1"/>
          </a:solidFill>
        </p:spPr>
        <p:txBody>
          <a:bodyPr wrap="square" rtlCol="0">
            <a:spAutoFit/>
          </a:bodyPr>
          <a:lstStyle/>
          <a:p>
            <a:r>
              <a:rPr lang="de-DE" sz="1200" dirty="0" smtClean="0">
                <a:latin typeface="Arial" panose="020B0604020202020204" pitchFamily="34" charset="0"/>
                <a:cs typeface="Arial" panose="020B0604020202020204" pitchFamily="34" charset="0"/>
              </a:rPr>
              <a:t>Erstellt</a:t>
            </a:r>
            <a:r>
              <a:rPr lang="de-DE" sz="1200" baseline="0" dirty="0" smtClean="0">
                <a:latin typeface="Arial" panose="020B0604020202020204" pitchFamily="34" charset="0"/>
                <a:cs typeface="Arial" panose="020B0604020202020204" pitchFamily="34" charset="0"/>
              </a:rPr>
              <a:t> durch</a:t>
            </a:r>
            <a:r>
              <a:rPr lang="de-DE" sz="1200" dirty="0" smtClean="0">
                <a:latin typeface="Arial" panose="020B0604020202020204" pitchFamily="34" charset="0"/>
                <a:cs typeface="Arial" panose="020B0604020202020204" pitchFamily="34" charset="0"/>
              </a:rPr>
              <a:t>:                                                                                         Unterstützt durch: </a:t>
            </a:r>
          </a:p>
          <a:p>
            <a:endParaRPr lang="de-DE" sz="1200" dirty="0" smtClean="0">
              <a:latin typeface="Arial" panose="020B0604020202020204" pitchFamily="34" charset="0"/>
              <a:cs typeface="Arial" panose="020B0604020202020204" pitchFamily="34" charset="0"/>
            </a:endParaRPr>
          </a:p>
          <a:p>
            <a:r>
              <a:rPr lang="de-DE" sz="1200" dirty="0" smtClean="0">
                <a:latin typeface="Arial" panose="020B0604020202020204" pitchFamily="34" charset="0"/>
                <a:cs typeface="Arial" panose="020B0604020202020204" pitchFamily="34" charset="0"/>
              </a:rPr>
              <a:t>                        </a:t>
            </a:r>
          </a:p>
          <a:p>
            <a:r>
              <a:rPr lang="de-DE" sz="1400" dirty="0" smtClean="0">
                <a:latin typeface="Arial" panose="020B0604020202020204" pitchFamily="34" charset="0"/>
                <a:cs typeface="Arial" panose="020B0604020202020204" pitchFamily="34" charset="0"/>
              </a:rPr>
              <a:t>           		       </a:t>
            </a:r>
            <a:r>
              <a:rPr lang="de-DE" sz="1200" b="1" dirty="0" smtClean="0">
                <a:latin typeface="Arial" panose="020B0604020202020204" pitchFamily="34" charset="0"/>
                <a:cs typeface="Arial" panose="020B0604020202020204" pitchFamily="34" charset="0"/>
              </a:rPr>
              <a:t>Bundesarbeitsgemeinschaft der</a:t>
            </a:r>
            <a:br>
              <a:rPr lang="de-DE" sz="1200" b="1" dirty="0" smtClean="0">
                <a:latin typeface="Arial" panose="020B0604020202020204" pitchFamily="34" charset="0"/>
                <a:cs typeface="Arial" panose="020B0604020202020204" pitchFamily="34" charset="0"/>
              </a:rPr>
            </a:br>
            <a:r>
              <a:rPr lang="de-DE" sz="1200" b="1" dirty="0" smtClean="0">
                <a:latin typeface="Arial" panose="020B0604020202020204" pitchFamily="34" charset="0"/>
                <a:cs typeface="Arial" panose="020B0604020202020204" pitchFamily="34" charset="0"/>
              </a:rPr>
              <a:t>	     </a:t>
            </a:r>
            <a:r>
              <a:rPr lang="de-DE" sz="1200" b="1" baseline="0" dirty="0" smtClean="0">
                <a:latin typeface="Arial" panose="020B0604020202020204" pitchFamily="34" charset="0"/>
                <a:cs typeface="Arial" panose="020B0604020202020204" pitchFamily="34" charset="0"/>
              </a:rPr>
              <a:t>                        </a:t>
            </a:r>
            <a:r>
              <a:rPr lang="de-DE" sz="1200" b="1" dirty="0" smtClean="0">
                <a:latin typeface="Arial" panose="020B0604020202020204" pitchFamily="34" charset="0"/>
                <a:cs typeface="Arial" panose="020B0604020202020204" pitchFamily="34" charset="0"/>
              </a:rPr>
              <a:t>Senioren-Organisationen                                     </a:t>
            </a:r>
            <a:endParaRPr lang="de-DE" sz="1200" dirty="0" smtClean="0">
              <a:latin typeface="Arial" panose="020B0604020202020204" pitchFamily="34" charset="0"/>
              <a:cs typeface="Arial" panose="020B0604020202020204" pitchFamily="34" charset="0"/>
            </a:endParaRPr>
          </a:p>
          <a:p>
            <a:endParaRPr lang="de-DE" sz="800" dirty="0" smtClean="0">
              <a:latin typeface="Arial" panose="020B0604020202020204" pitchFamily="34" charset="0"/>
              <a:cs typeface="Arial" panose="020B0604020202020204" pitchFamily="34" charset="0"/>
            </a:endParaRPr>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7080" y="5628896"/>
            <a:ext cx="1076206" cy="1080000"/>
          </a:xfrm>
          <a:prstGeom prst="rect">
            <a:avLst/>
          </a:prstGeom>
        </p:spPr>
      </p:pic>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8353" y="5844354"/>
            <a:ext cx="1620000" cy="571816"/>
          </a:xfrm>
          <a:prstGeom prst="rect">
            <a:avLst/>
          </a:prstGeom>
        </p:spPr>
      </p:pic>
      <p:pic>
        <p:nvPicPr>
          <p:cNvPr id="16" name="Grafik 15"/>
          <p:cNvPicPr>
            <a:picLocks noChangeAspect="1"/>
          </p:cNvPicPr>
          <p:nvPr userDrawn="1"/>
        </p:nvPicPr>
        <p:blipFill rotWithShape="1">
          <a:blip r:embed="rId4">
            <a:extLst>
              <a:ext uri="{28A0092B-C50C-407E-A947-70E740481C1C}">
                <a14:useLocalDpi xmlns:a14="http://schemas.microsoft.com/office/drawing/2010/main" val="0"/>
              </a:ext>
            </a:extLst>
          </a:blip>
          <a:srcRect l="80671"/>
          <a:stretch/>
        </p:blipFill>
        <p:spPr>
          <a:xfrm>
            <a:off x="10071113" y="5773081"/>
            <a:ext cx="1476000" cy="1051487"/>
          </a:xfrm>
          <a:prstGeom prst="rect">
            <a:avLst/>
          </a:prstGeom>
        </p:spPr>
      </p:pic>
      <p:pic>
        <p:nvPicPr>
          <p:cNvPr id="17" name="Picture 2" descr="Creative Commons Lizenzvertra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80717" y="2041111"/>
            <a:ext cx="112413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336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729108"/>
            <a:ext cx="2792627" cy="3098480"/>
          </a:xfrm>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10" name="Rechteck 9"/>
          <p:cNvSpPr/>
          <p:nvPr userDrawn="1"/>
        </p:nvSpPr>
        <p:spPr>
          <a:xfrm>
            <a:off x="2957384" y="1729107"/>
            <a:ext cx="9234616" cy="3119307"/>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sp>
        <p:nvSpPr>
          <p:cNvPr id="12" name="Textplatzhalter 11"/>
          <p:cNvSpPr>
            <a:spLocks noGrp="1"/>
          </p:cNvSpPr>
          <p:nvPr>
            <p:ph type="body" sz="quarter" idx="11" hasCustomPrompt="1"/>
          </p:nvPr>
        </p:nvSpPr>
        <p:spPr>
          <a:xfrm>
            <a:off x="3278188" y="2249488"/>
            <a:ext cx="7035800" cy="1350962"/>
          </a:xfrm>
        </p:spPr>
        <p:txBody>
          <a:bodyPr>
            <a:normAutofit/>
          </a:bodyPr>
          <a:lstStyle>
            <a:lvl1pPr marL="0" indent="0">
              <a:buNone/>
              <a:defRPr sz="4000" baseline="0">
                <a:solidFill>
                  <a:schemeClr val="bg1"/>
                </a:solidFill>
                <a:latin typeface="Arial" panose="020B0604020202020204" pitchFamily="34" charset="0"/>
                <a:cs typeface="Arial" panose="020B0604020202020204" pitchFamily="34" charset="0"/>
              </a:defRPr>
            </a:lvl1pPr>
          </a:lstStyle>
          <a:p>
            <a:pPr lvl="0"/>
            <a:r>
              <a:rPr lang="de-DE" dirty="0" smtClean="0"/>
              <a:t>Nummer + Titel eingeben</a:t>
            </a:r>
            <a:endParaRPr lang="de-DE" dirty="0"/>
          </a:p>
        </p:txBody>
      </p:sp>
      <p:sp>
        <p:nvSpPr>
          <p:cNvPr id="14" name="Rechteck 13"/>
          <p:cNvSpPr/>
          <p:nvPr userDrawn="1"/>
        </p:nvSpPr>
        <p:spPr>
          <a:xfrm>
            <a:off x="0" y="4956703"/>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sp>
        <p:nvSpPr>
          <p:cNvPr id="21" name="Textfeld 20"/>
          <p:cNvSpPr txBox="1"/>
          <p:nvPr userDrawn="1"/>
        </p:nvSpPr>
        <p:spPr>
          <a:xfrm>
            <a:off x="4695567" y="4951350"/>
            <a:ext cx="2800865" cy="369332"/>
          </a:xfrm>
          <a:prstGeom prst="rect">
            <a:avLst/>
          </a:prstGeom>
          <a:noFill/>
        </p:spPr>
        <p:txBody>
          <a:bodyPr wrap="square" rtlCol="0">
            <a:spAutoFit/>
          </a:bodyPr>
          <a:lstStyle/>
          <a:p>
            <a:pPr>
              <a:defRPr/>
            </a:pPr>
            <a:r>
              <a:rPr lang="de-DE" dirty="0" smtClean="0">
                <a:solidFill>
                  <a:prstClr val="white"/>
                </a:solidFill>
                <a:latin typeface="Arial" panose="020B0604020202020204" pitchFamily="34" charset="0"/>
                <a:cs typeface="Arial" panose="020B0604020202020204" pitchFamily="34" charset="0"/>
              </a:rPr>
              <a:t>www.digital-kompass.de</a:t>
            </a:r>
          </a:p>
        </p:txBody>
      </p:sp>
      <p:sp>
        <p:nvSpPr>
          <p:cNvPr id="5" name="Rechteck 4"/>
          <p:cNvSpPr/>
          <p:nvPr userDrawn="1"/>
        </p:nvSpPr>
        <p:spPr>
          <a:xfrm>
            <a:off x="8783053" y="5452369"/>
            <a:ext cx="3206415" cy="1309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sp>
        <p:nvSpPr>
          <p:cNvPr id="3" name="Rechteck 2"/>
          <p:cNvSpPr/>
          <p:nvPr userDrawn="1"/>
        </p:nvSpPr>
        <p:spPr>
          <a:xfrm>
            <a:off x="4464424" y="5452369"/>
            <a:ext cx="4615030" cy="1066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sp>
        <p:nvSpPr>
          <p:cNvPr id="11" name="Textfeld 10"/>
          <p:cNvSpPr txBox="1"/>
          <p:nvPr userDrawn="1"/>
        </p:nvSpPr>
        <p:spPr>
          <a:xfrm>
            <a:off x="443753" y="5453603"/>
            <a:ext cx="11304494" cy="1200329"/>
          </a:xfrm>
          <a:prstGeom prst="rect">
            <a:avLst/>
          </a:prstGeom>
          <a:solidFill>
            <a:schemeClr val="bg1"/>
          </a:solidFill>
        </p:spPr>
        <p:txBody>
          <a:bodyPr wrap="square" rtlCol="0">
            <a:spAutoFit/>
          </a:bodyPr>
          <a:lstStyle/>
          <a:p>
            <a:r>
              <a:rPr lang="de-DE" sz="1200" dirty="0" smtClean="0">
                <a:solidFill>
                  <a:prstClr val="black"/>
                </a:solidFill>
                <a:latin typeface="Arial" panose="020B0604020202020204" pitchFamily="34" charset="0"/>
                <a:cs typeface="Arial" panose="020B0604020202020204" pitchFamily="34" charset="0"/>
              </a:rPr>
              <a:t>Erstellt durch:  			Unterstützt durch:</a:t>
            </a:r>
          </a:p>
          <a:p>
            <a:endParaRPr lang="de-DE" sz="1200" dirty="0" smtClean="0">
              <a:solidFill>
                <a:prstClr val="black"/>
              </a:solidFill>
              <a:latin typeface="Arial" panose="020B0604020202020204" pitchFamily="34" charset="0"/>
              <a:cs typeface="Arial" panose="020B0604020202020204" pitchFamily="34" charset="0"/>
            </a:endParaRPr>
          </a:p>
          <a:p>
            <a:endParaRPr lang="de-DE" sz="1200" dirty="0" smtClean="0">
              <a:solidFill>
                <a:prstClr val="black"/>
              </a:solidFill>
              <a:latin typeface="Arial" panose="020B0604020202020204" pitchFamily="34" charset="0"/>
              <a:cs typeface="Arial" panose="020B0604020202020204" pitchFamily="34" charset="0"/>
            </a:endParaRPr>
          </a:p>
          <a:p>
            <a:r>
              <a:rPr lang="de-DE" sz="1200" dirty="0" smtClean="0">
                <a:solidFill>
                  <a:prstClr val="black"/>
                </a:solidFill>
                <a:latin typeface="Arial" panose="020B0604020202020204" pitchFamily="34" charset="0"/>
                <a:cs typeface="Arial" panose="020B0604020202020204" pitchFamily="34" charset="0"/>
              </a:rPr>
              <a:t>Bundesarbeitsgemein-</a:t>
            </a:r>
          </a:p>
          <a:p>
            <a:r>
              <a:rPr lang="de-DE" sz="1200" dirty="0" err="1" smtClean="0">
                <a:solidFill>
                  <a:prstClr val="black"/>
                </a:solidFill>
                <a:latin typeface="Arial" panose="020B0604020202020204" pitchFamily="34" charset="0"/>
                <a:cs typeface="Arial" panose="020B0604020202020204" pitchFamily="34" charset="0"/>
              </a:rPr>
              <a:t>schaft</a:t>
            </a:r>
            <a:r>
              <a:rPr lang="de-DE" sz="1200" dirty="0" smtClean="0">
                <a:solidFill>
                  <a:prstClr val="black"/>
                </a:solidFill>
                <a:latin typeface="Arial" panose="020B0604020202020204" pitchFamily="34" charset="0"/>
                <a:cs typeface="Arial" panose="020B0604020202020204" pitchFamily="34" charset="0"/>
              </a:rPr>
              <a:t> der Senioren-</a:t>
            </a:r>
          </a:p>
          <a:p>
            <a:r>
              <a:rPr lang="de-DE" sz="1200" dirty="0" smtClean="0">
                <a:solidFill>
                  <a:prstClr val="black"/>
                </a:solidFill>
                <a:latin typeface="Arial" panose="020B0604020202020204" pitchFamily="34" charset="0"/>
                <a:cs typeface="Arial" panose="020B0604020202020204" pitchFamily="34" charset="0"/>
              </a:rPr>
              <a:t>Organisationen            </a:t>
            </a: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2454" y="5534062"/>
            <a:ext cx="1076205" cy="1080000"/>
          </a:xfrm>
          <a:prstGeom prst="rect">
            <a:avLst/>
          </a:prstGeom>
        </p:spPr>
      </p:pic>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8735" y="5793369"/>
            <a:ext cx="1620000" cy="571815"/>
          </a:xfrm>
          <a:prstGeom prst="rect">
            <a:avLst/>
          </a:prstGeom>
        </p:spPr>
      </p:pic>
      <p:pic>
        <p:nvPicPr>
          <p:cNvPr id="16" name="Grafik 15"/>
          <p:cNvPicPr>
            <a:picLocks noChangeAspect="1"/>
          </p:cNvPicPr>
          <p:nvPr userDrawn="1"/>
        </p:nvPicPr>
        <p:blipFill rotWithShape="1">
          <a:blip r:embed="rId4">
            <a:extLst>
              <a:ext uri="{28A0092B-C50C-407E-A947-70E740481C1C}">
                <a14:useLocalDpi xmlns:a14="http://schemas.microsoft.com/office/drawing/2010/main" val="0"/>
              </a:ext>
            </a:extLst>
          </a:blip>
          <a:srcRect l="80671"/>
          <a:stretch/>
        </p:blipFill>
        <p:spPr>
          <a:xfrm>
            <a:off x="9888071" y="5494490"/>
            <a:ext cx="1719757" cy="1225136"/>
          </a:xfrm>
          <a:prstGeom prst="rect">
            <a:avLst/>
          </a:prstGeom>
        </p:spPr>
      </p:pic>
      <p:sp>
        <p:nvSpPr>
          <p:cNvPr id="17" name="Textfeld 16"/>
          <p:cNvSpPr txBox="1"/>
          <p:nvPr userDrawn="1"/>
        </p:nvSpPr>
        <p:spPr>
          <a:xfrm>
            <a:off x="3167450" y="4349161"/>
            <a:ext cx="6568222" cy="369332"/>
          </a:xfrm>
          <a:prstGeom prst="rect">
            <a:avLst/>
          </a:prstGeom>
          <a:noFill/>
        </p:spPr>
        <p:txBody>
          <a:bodyPr wrap="square" rtlCol="0">
            <a:spAutoFit/>
          </a:bodyPr>
          <a:lstStyle/>
          <a:p>
            <a:r>
              <a:rPr lang="de-DE" dirty="0" smtClean="0">
                <a:solidFill>
                  <a:prstClr val="white"/>
                </a:solidFill>
                <a:latin typeface="Arial" panose="020B0604020202020204" pitchFamily="34" charset="0"/>
                <a:cs typeface="Arial" panose="020B0604020202020204" pitchFamily="34" charset="0"/>
              </a:rPr>
              <a:t>Autorin: Stefanie Brandt</a:t>
            </a:r>
            <a:endParaRPr lang="de-DE"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5475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mit Zahle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514350" indent="-514350">
              <a:buFont typeface="+mj-lt"/>
              <a:buAutoNum type="arabicPeriod"/>
              <a:defRPr baseline="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de-DE" dirty="0" smtClean="0"/>
              <a:t>Text eingeben</a:t>
            </a:r>
          </a:p>
        </p:txBody>
      </p:sp>
      <p:sp>
        <p:nvSpPr>
          <p:cNvPr id="10" name="Titel 9"/>
          <p:cNvSpPr>
            <a:spLocks noGrp="1"/>
          </p:cNvSpPr>
          <p:nvPr>
            <p:ph type="title" hasCustomPrompt="1"/>
          </p:nvPr>
        </p:nvSpPr>
        <p:spPr>
          <a:xfrm>
            <a:off x="838200" y="365125"/>
            <a:ext cx="7309022" cy="1325563"/>
          </a:xfrm>
        </p:spPr>
        <p:txBody>
          <a:bodyPr/>
          <a:lstStyle>
            <a:lvl1pPr>
              <a:defRPr b="1">
                <a:solidFill>
                  <a:srgbClr val="90A039"/>
                </a:solidFill>
              </a:defRPr>
            </a:lvl1pPr>
          </a:lstStyle>
          <a:p>
            <a:r>
              <a:rPr lang="de-DE" dirty="0" smtClean="0"/>
              <a:t>Überschrift einfügen</a:t>
            </a:r>
            <a:endParaRPr lang="de-DE" dirty="0"/>
          </a:p>
        </p:txBody>
      </p:sp>
      <p:sp>
        <p:nvSpPr>
          <p:cNvPr id="2" name="Rechteck 1"/>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44220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mit Aufzählungspunkte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514350" indent="-514350">
              <a:buFont typeface="Arial" panose="020B0604020202020204" pitchFamily="34" charset="0"/>
              <a:buChar char="•"/>
              <a:defRPr baseline="0"/>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de-DE" dirty="0" smtClean="0"/>
              <a:t>Text eingeben</a:t>
            </a:r>
          </a:p>
          <a:p>
            <a:pPr lvl="1"/>
            <a:r>
              <a:rPr lang="de-DE" dirty="0" smtClean="0"/>
              <a:t>Zweite Ebene</a:t>
            </a:r>
          </a:p>
        </p:txBody>
      </p:sp>
      <p:sp>
        <p:nvSpPr>
          <p:cNvPr id="10" name="Titel 9"/>
          <p:cNvSpPr>
            <a:spLocks noGrp="1"/>
          </p:cNvSpPr>
          <p:nvPr>
            <p:ph type="title" hasCustomPrompt="1"/>
          </p:nvPr>
        </p:nvSpPr>
        <p:spPr>
          <a:xfrm>
            <a:off x="838200" y="365125"/>
            <a:ext cx="7317259" cy="1325563"/>
          </a:xfrm>
        </p:spPr>
        <p:txBody>
          <a:bodyPr/>
          <a:lstStyle>
            <a:lvl1pPr>
              <a:defRPr b="1">
                <a:solidFill>
                  <a:srgbClr val="90A039"/>
                </a:solidFill>
              </a:defRPr>
            </a:lvl1pPr>
          </a:lstStyle>
          <a:p>
            <a:r>
              <a:rPr lang="de-DE" dirty="0" smtClean="0"/>
              <a:t>Überschrift einfügen</a:t>
            </a:r>
            <a:endParaRPr lang="de-DE" dirty="0"/>
          </a:p>
        </p:txBody>
      </p:sp>
      <p:sp>
        <p:nvSpPr>
          <p:cNvPr id="4" name="Rechteck 3"/>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86118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Fließ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smtClean="0"/>
              <a:t>Text eingeben</a:t>
            </a:r>
          </a:p>
        </p:txBody>
      </p:sp>
      <p:sp>
        <p:nvSpPr>
          <p:cNvPr id="10" name="Titel 9"/>
          <p:cNvSpPr>
            <a:spLocks noGrp="1"/>
          </p:cNvSpPr>
          <p:nvPr>
            <p:ph type="title" hasCustomPrompt="1"/>
          </p:nvPr>
        </p:nvSpPr>
        <p:spPr>
          <a:xfrm>
            <a:off x="838200" y="365125"/>
            <a:ext cx="7341973" cy="1325563"/>
          </a:xfrm>
        </p:spPr>
        <p:txBody>
          <a:bodyPr/>
          <a:lstStyle>
            <a:lvl1pPr>
              <a:defRPr b="1">
                <a:solidFill>
                  <a:srgbClr val="90A039"/>
                </a:solidFill>
              </a:defRPr>
            </a:lvl1pPr>
          </a:lstStyle>
          <a:p>
            <a:r>
              <a:rPr lang="de-DE" dirty="0" smtClean="0"/>
              <a:t>Überschrift einfügen</a:t>
            </a:r>
            <a:endParaRPr lang="de-DE" dirty="0"/>
          </a:p>
        </p:txBody>
      </p:sp>
      <p:sp>
        <p:nvSpPr>
          <p:cNvPr id="4" name="Rechteck 3"/>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934574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zweispaltiger 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838200" y="1825625"/>
            <a:ext cx="5148000" cy="4351338"/>
          </a:xfrm>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smtClean="0"/>
              <a:t>Text eingeben</a:t>
            </a:r>
          </a:p>
        </p:txBody>
      </p:sp>
      <p:sp>
        <p:nvSpPr>
          <p:cNvPr id="10" name="Titel 9"/>
          <p:cNvSpPr>
            <a:spLocks noGrp="1"/>
          </p:cNvSpPr>
          <p:nvPr>
            <p:ph type="title" hasCustomPrompt="1"/>
          </p:nvPr>
        </p:nvSpPr>
        <p:spPr>
          <a:xfrm>
            <a:off x="838200" y="365125"/>
            <a:ext cx="7226643" cy="1325563"/>
          </a:xfrm>
        </p:spPr>
        <p:txBody>
          <a:bodyPr/>
          <a:lstStyle>
            <a:lvl1pPr>
              <a:defRPr b="1">
                <a:solidFill>
                  <a:srgbClr val="90A039"/>
                </a:solidFill>
              </a:defRPr>
            </a:lvl1pPr>
          </a:lstStyle>
          <a:p>
            <a:r>
              <a:rPr lang="de-DE" dirty="0" smtClean="0"/>
              <a:t>Überschrift einfügen</a:t>
            </a:r>
            <a:endParaRPr lang="de-DE" dirty="0"/>
          </a:p>
        </p:txBody>
      </p:sp>
      <p:sp>
        <p:nvSpPr>
          <p:cNvPr id="4" name="Inhaltsplatzhalter 2"/>
          <p:cNvSpPr>
            <a:spLocks noGrp="1"/>
          </p:cNvSpPr>
          <p:nvPr>
            <p:ph idx="10" hasCustomPrompt="1"/>
          </p:nvPr>
        </p:nvSpPr>
        <p:spPr>
          <a:xfrm>
            <a:off x="6203094" y="1825625"/>
            <a:ext cx="5148000" cy="4351338"/>
          </a:xfrm>
        </p:spPr>
        <p:txBody>
          <a:bodyPr/>
          <a:lstStyle>
            <a:lvl1pPr marL="0" indent="0">
              <a:buFont typeface="Arial" panose="020B0604020202020204" pitchFamily="34" charset="0"/>
              <a:buNone/>
              <a:defRPr baseline="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de-DE" dirty="0" smtClean="0"/>
              <a:t>Text eingeben</a:t>
            </a:r>
          </a:p>
        </p:txBody>
      </p:sp>
      <p:sp>
        <p:nvSpPr>
          <p:cNvPr id="5" name="Rechteck 4"/>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787952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zwei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176319" y="1825625"/>
            <a:ext cx="5274276" cy="4351338"/>
          </a:xfrm>
        </p:spPr>
        <p:txBody>
          <a:bodyPr/>
          <a:lstStyle>
            <a:lvl1pPr marL="514350" indent="-514350">
              <a:buFont typeface="Arial" panose="020B0604020202020204" pitchFamily="34" charset="0"/>
              <a:buChar char="•"/>
              <a:defRPr baseline="0"/>
            </a:lvl1pPr>
            <a:lvl2pPr marL="914400" indent="-457200">
              <a:buFont typeface="Arial" panose="020B0604020202020204" pitchFamily="34" charset="0"/>
              <a:buChar char="•"/>
              <a:defRPr/>
            </a:lvl2pPr>
            <a:lvl3pPr marL="1371600" indent="-4572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de-DE" dirty="0" smtClean="0"/>
              <a:t>Text eingeben</a:t>
            </a:r>
          </a:p>
          <a:p>
            <a:pPr lvl="1"/>
            <a:r>
              <a:rPr lang="de-DE" dirty="0" smtClean="0"/>
              <a:t>Zweite Ebene</a:t>
            </a:r>
          </a:p>
        </p:txBody>
      </p:sp>
      <p:sp>
        <p:nvSpPr>
          <p:cNvPr id="10" name="Titel 9"/>
          <p:cNvSpPr>
            <a:spLocks noGrp="1"/>
          </p:cNvSpPr>
          <p:nvPr>
            <p:ph type="title" hasCustomPrompt="1"/>
          </p:nvPr>
        </p:nvSpPr>
        <p:spPr>
          <a:xfrm>
            <a:off x="838199" y="365125"/>
            <a:ext cx="10612395" cy="1325563"/>
          </a:xfrm>
        </p:spPr>
        <p:txBody>
          <a:bodyPr/>
          <a:lstStyle>
            <a:lvl1pPr>
              <a:defRPr b="1">
                <a:solidFill>
                  <a:srgbClr val="90A039"/>
                </a:solidFill>
              </a:defRPr>
            </a:lvl1pPr>
          </a:lstStyle>
          <a:p>
            <a:r>
              <a:rPr lang="de-DE" dirty="0" smtClean="0"/>
              <a:t>Überschrift einfügen</a:t>
            </a:r>
            <a:endParaRPr lang="de-DE" dirty="0"/>
          </a:p>
        </p:txBody>
      </p:sp>
      <p:sp>
        <p:nvSpPr>
          <p:cNvPr id="7" name="Textplatzhalter 9"/>
          <p:cNvSpPr>
            <a:spLocks noGrp="1"/>
          </p:cNvSpPr>
          <p:nvPr>
            <p:ph type="body" sz="quarter" idx="11" hasCustomPrompt="1"/>
          </p:nvPr>
        </p:nvSpPr>
        <p:spPr>
          <a:xfrm>
            <a:off x="837899" y="5461686"/>
            <a:ext cx="5097162" cy="715277"/>
          </a:xfrm>
        </p:spPr>
        <p:txBody>
          <a:bodyPr>
            <a:normAutofit/>
          </a:bodyPr>
          <a:lstStyle>
            <a:lvl1pPr marL="0" indent="0">
              <a:buNone/>
              <a:defRPr sz="1600">
                <a:solidFill>
                  <a:srgbClr val="00689F"/>
                </a:solidFill>
              </a:defRPr>
            </a:lvl1pPr>
          </a:lstStyle>
          <a:p>
            <a:pPr lvl="0"/>
            <a:r>
              <a:rPr lang="de-DE" dirty="0" smtClean="0"/>
              <a:t>Bildunterschrift einfügen</a:t>
            </a:r>
            <a:endParaRPr lang="de-DE" dirty="0"/>
          </a:p>
        </p:txBody>
      </p:sp>
      <p:sp>
        <p:nvSpPr>
          <p:cNvPr id="8" name="Bildplatzhalter 7"/>
          <p:cNvSpPr>
            <a:spLocks noGrp="1"/>
          </p:cNvSpPr>
          <p:nvPr>
            <p:ph type="pic" sz="quarter" idx="10"/>
          </p:nvPr>
        </p:nvSpPr>
        <p:spPr>
          <a:xfrm>
            <a:off x="838200" y="1825625"/>
            <a:ext cx="5096750" cy="3504256"/>
          </a:xfrm>
        </p:spPr>
        <p:txBody>
          <a:bodyPr/>
          <a:lstStyle/>
          <a:p>
            <a:endParaRPr lang="de-DE" dirty="0"/>
          </a:p>
        </p:txBody>
      </p:sp>
      <p:sp>
        <p:nvSpPr>
          <p:cNvPr id="6" name="Rechteck 5"/>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03237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fgabe">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1467"/>
            <a:ext cx="902208" cy="1085088"/>
          </a:xfrm>
          <a:prstGeom prst="rect">
            <a:avLst/>
          </a:prstGeom>
        </p:spPr>
      </p:pic>
      <p:sp>
        <p:nvSpPr>
          <p:cNvPr id="2" name="Titel 1"/>
          <p:cNvSpPr>
            <a:spLocks noGrp="1"/>
          </p:cNvSpPr>
          <p:nvPr>
            <p:ph type="title" hasCustomPrompt="1"/>
          </p:nvPr>
        </p:nvSpPr>
        <p:spPr>
          <a:xfrm>
            <a:off x="838200" y="365125"/>
            <a:ext cx="7309022" cy="1325563"/>
          </a:xfrm>
        </p:spPr>
        <p:txBody>
          <a:bodyPr/>
          <a:lstStyle>
            <a:lvl1pPr>
              <a:defRPr b="1">
                <a:solidFill>
                  <a:srgbClr val="00689F"/>
                </a:solidFill>
              </a:defRPr>
            </a:lvl1pPr>
          </a:lstStyle>
          <a:p>
            <a:r>
              <a:rPr lang="de-DE" dirty="0" smtClean="0"/>
              <a:t>Aufgabe einfügen</a:t>
            </a:r>
            <a:endParaRPr lang="de-DE" dirty="0"/>
          </a:p>
        </p:txBody>
      </p:sp>
      <p:sp>
        <p:nvSpPr>
          <p:cNvPr id="3" name="Inhaltsplatzhalter 2"/>
          <p:cNvSpPr>
            <a:spLocks noGrp="1"/>
          </p:cNvSpPr>
          <p:nvPr>
            <p:ph idx="1" hasCustomPrompt="1"/>
          </p:nvPr>
        </p:nvSpPr>
        <p:spPr>
          <a:xfrm>
            <a:off x="4753232" y="1825625"/>
            <a:ext cx="6600567" cy="4351338"/>
          </a:xfrm>
        </p:spPr>
        <p:txBody>
          <a:bodyPr/>
          <a:lstStyle>
            <a:lvl1pPr>
              <a:defRPr baseline="0"/>
            </a:lvl1pPr>
          </a:lstStyle>
          <a:p>
            <a:pPr lvl="0"/>
            <a:r>
              <a:rPr lang="de-DE" dirty="0" smtClean="0"/>
              <a:t>Text eingeben</a:t>
            </a:r>
          </a:p>
          <a:p>
            <a:pPr lvl="1"/>
            <a:r>
              <a:rPr lang="de-DE" dirty="0" smtClean="0"/>
              <a:t>Zweite Ebene</a:t>
            </a:r>
          </a:p>
        </p:txBody>
      </p:sp>
      <p:sp>
        <p:nvSpPr>
          <p:cNvPr id="8" name="Bildplatzhalter 7"/>
          <p:cNvSpPr>
            <a:spLocks noGrp="1"/>
          </p:cNvSpPr>
          <p:nvPr>
            <p:ph type="pic" sz="quarter" idx="10"/>
          </p:nvPr>
        </p:nvSpPr>
        <p:spPr>
          <a:xfrm>
            <a:off x="838200" y="1825625"/>
            <a:ext cx="3725562" cy="3257121"/>
          </a:xfrm>
        </p:spPr>
        <p:txBody>
          <a:bodyPr/>
          <a:lstStyle/>
          <a:p>
            <a:endParaRPr lang="de-DE" dirty="0"/>
          </a:p>
        </p:txBody>
      </p:sp>
      <p:sp>
        <p:nvSpPr>
          <p:cNvPr id="10" name="Textplatzhalter 9"/>
          <p:cNvSpPr>
            <a:spLocks noGrp="1"/>
          </p:cNvSpPr>
          <p:nvPr>
            <p:ph type="body" sz="quarter" idx="11" hasCustomPrompt="1"/>
          </p:nvPr>
        </p:nvSpPr>
        <p:spPr>
          <a:xfrm>
            <a:off x="838200" y="5264150"/>
            <a:ext cx="3725863" cy="823913"/>
          </a:xfrm>
        </p:spPr>
        <p:txBody>
          <a:bodyPr>
            <a:normAutofit/>
          </a:bodyPr>
          <a:lstStyle>
            <a:lvl1pPr marL="0" indent="0">
              <a:buNone/>
              <a:defRPr sz="1600">
                <a:solidFill>
                  <a:srgbClr val="00689F"/>
                </a:solidFill>
              </a:defRPr>
            </a:lvl1pPr>
          </a:lstStyle>
          <a:p>
            <a:pPr lvl="0"/>
            <a:r>
              <a:rPr lang="de-DE" dirty="0" smtClean="0"/>
              <a:t>Bildunterschrift einfügen</a:t>
            </a:r>
            <a:endParaRPr lang="de-DE" dirty="0"/>
          </a:p>
        </p:txBody>
      </p:sp>
      <p:sp>
        <p:nvSpPr>
          <p:cNvPr id="7" name="Rechteck 6"/>
          <p:cNvSpPr/>
          <p:nvPr userDrawn="1"/>
        </p:nvSpPr>
        <p:spPr>
          <a:xfrm>
            <a:off x="0" y="6256422"/>
            <a:ext cx="12192000" cy="6617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55726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7" name="Rechteck 6"/>
          <p:cNvSpPr/>
          <p:nvPr userDrawn="1"/>
        </p:nvSpPr>
        <p:spPr>
          <a:xfrm>
            <a:off x="0" y="1705232"/>
            <a:ext cx="12192000" cy="3486404"/>
          </a:xfrm>
          <a:prstGeom prst="rect">
            <a:avLst/>
          </a:prstGeom>
          <a:solidFill>
            <a:srgbClr val="90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p:cNvSpPr/>
          <p:nvPr userDrawn="1"/>
        </p:nvSpPr>
        <p:spPr>
          <a:xfrm>
            <a:off x="0" y="5303342"/>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userDrawn="1"/>
        </p:nvSpPr>
        <p:spPr>
          <a:xfrm>
            <a:off x="3125197" y="5294545"/>
            <a:ext cx="28008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chemeClr val="bg1"/>
                </a:solidFill>
                <a:latin typeface="+mn-lt"/>
              </a:rPr>
              <a:t>www.digital-kompass.de</a:t>
            </a:r>
          </a:p>
        </p:txBody>
      </p:sp>
      <p:sp>
        <p:nvSpPr>
          <p:cNvPr id="3" name="Rechteck 2"/>
          <p:cNvSpPr/>
          <p:nvPr userDrawn="1"/>
        </p:nvSpPr>
        <p:spPr>
          <a:xfrm>
            <a:off x="5648826" y="5757111"/>
            <a:ext cx="6479006" cy="10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0" name="Tabelle 9"/>
          <p:cNvGraphicFramePr>
            <a:graphicFrameLocks noGrp="1"/>
          </p:cNvGraphicFramePr>
          <p:nvPr userDrawn="1">
            <p:extLst>
              <p:ext uri="{D42A27DB-BD31-4B8C-83A1-F6EECF244321}">
                <p14:modId xmlns:p14="http://schemas.microsoft.com/office/powerpoint/2010/main" val="1134887737"/>
              </p:ext>
            </p:extLst>
          </p:nvPr>
        </p:nvGraphicFramePr>
        <p:xfrm>
          <a:off x="1058119" y="2142563"/>
          <a:ext cx="10808650" cy="2670048"/>
        </p:xfrm>
        <a:graphic>
          <a:graphicData uri="http://schemas.openxmlformats.org/drawingml/2006/table">
            <a:tbl>
              <a:tblPr firstRow="1" bandRow="1">
                <a:tableStyleId>{5C22544A-7EE6-4342-B048-85BDC9FD1C3A}</a:tableStyleId>
              </a:tblPr>
              <a:tblGrid>
                <a:gridCol w="4231057"/>
                <a:gridCol w="6577593"/>
              </a:tblGrid>
              <a:tr h="1063911">
                <a:tc>
                  <a:txBody>
                    <a:bodyPr/>
                    <a:lstStyle/>
                    <a:p>
                      <a:endParaRPr lang="de-DE" sz="1800" b="1" i="0" u="none" strike="noStrike" kern="1200" baseline="0" dirty="0" smtClean="0">
                        <a:solidFill>
                          <a:srgbClr val="FFFFFF"/>
                        </a:solidFill>
                        <a:latin typeface="+mn-lt"/>
                        <a:ea typeface="+mn-ea"/>
                        <a:cs typeface="+mn-cs"/>
                      </a:endParaRPr>
                    </a:p>
                    <a:p>
                      <a:r>
                        <a:rPr lang="de-DE" sz="2400" b="1" i="0" u="none" strike="noStrike" kern="1200" baseline="0" dirty="0" smtClean="0">
                          <a:solidFill>
                            <a:srgbClr val="FFFFFF"/>
                          </a:solidFill>
                          <a:latin typeface="+mn-lt"/>
                          <a:ea typeface="+mn-ea"/>
                          <a:cs typeface="+mn-cs"/>
                        </a:rPr>
                        <a:t>Digital-Kompass</a:t>
                      </a:r>
                    </a:p>
                    <a:p>
                      <a:r>
                        <a:rPr lang="de-DE" sz="1800" b="1" i="0" u="none" strike="noStrike" kern="1200" baseline="0" dirty="0" smtClean="0">
                          <a:solidFill>
                            <a:srgbClr val="FFFFFF"/>
                          </a:solidFill>
                          <a:latin typeface="+mn-lt"/>
                          <a:ea typeface="+mn-ea"/>
                          <a:cs typeface="+mn-cs"/>
                        </a:rPr>
                        <a:t>c/o BAGSO Service Gesellschaft</a:t>
                      </a:r>
                    </a:p>
                    <a:p>
                      <a:endParaRPr lang="de-DE" sz="1200" b="0" i="0" u="none" strike="noStrike" kern="1200" baseline="0" dirty="0" smtClean="0">
                        <a:solidFill>
                          <a:srgbClr val="FFFFFF"/>
                        </a:solidFill>
                        <a:latin typeface="+mn-lt"/>
                        <a:ea typeface="+mn-ea"/>
                        <a:cs typeface="+mn-cs"/>
                      </a:endParaRPr>
                    </a:p>
                    <a:p>
                      <a:pPr>
                        <a:lnSpc>
                          <a:spcPct val="120000"/>
                        </a:lnSpc>
                      </a:pPr>
                      <a:r>
                        <a:rPr lang="de-DE" sz="1800" b="0" i="0" u="none" strike="noStrike" kern="1200" baseline="0" dirty="0" smtClean="0">
                          <a:solidFill>
                            <a:srgbClr val="FFFFFF"/>
                          </a:solidFill>
                          <a:latin typeface="+mn-lt"/>
                          <a:ea typeface="+mn-ea"/>
                          <a:cs typeface="+mn-cs"/>
                        </a:rPr>
                        <a:t>Hans-Böckler-Straße 3</a:t>
                      </a:r>
                    </a:p>
                    <a:p>
                      <a:pPr>
                        <a:lnSpc>
                          <a:spcPct val="120000"/>
                        </a:lnSpc>
                      </a:pPr>
                      <a:r>
                        <a:rPr lang="de-DE" sz="1800" b="0" i="0" u="none" strike="noStrike" kern="1200" baseline="0" dirty="0" smtClean="0">
                          <a:solidFill>
                            <a:srgbClr val="FFFFFF"/>
                          </a:solidFill>
                          <a:latin typeface="+mn-lt"/>
                          <a:ea typeface="+mn-ea"/>
                          <a:cs typeface="+mn-cs"/>
                        </a:rPr>
                        <a:t>53225 Bonn</a:t>
                      </a:r>
                    </a:p>
                    <a:p>
                      <a:endParaRPr lang="de-DE" sz="1200" b="0" i="0" u="none" strike="noStrike" kern="1200" baseline="0" dirty="0" smtClean="0">
                        <a:solidFill>
                          <a:srgbClr val="FFFFFF"/>
                        </a:solidFill>
                        <a:latin typeface="+mn-lt"/>
                        <a:ea typeface="+mn-ea"/>
                        <a:cs typeface="+mn-cs"/>
                      </a:endParaRPr>
                    </a:p>
                    <a:p>
                      <a:r>
                        <a:rPr lang="de-DE" sz="1800" b="0" i="0" u="none" strike="noStrike" kern="1200" baseline="0" dirty="0" smtClean="0">
                          <a:solidFill>
                            <a:srgbClr val="FFFFFF"/>
                          </a:solidFill>
                          <a:latin typeface="+mn-lt"/>
                          <a:ea typeface="+mn-ea"/>
                          <a:cs typeface="+mn-cs"/>
                        </a:rPr>
                        <a:t>info@digital-kompass.de</a:t>
                      </a:r>
                    </a:p>
                    <a:p>
                      <a:endParaRPr lang="de-DE"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20000"/>
                        </a:lnSpc>
                      </a:pPr>
                      <a:endParaRPr lang="de-DE" sz="1800" b="0" i="0" u="none" strike="noStrike" kern="1200" baseline="0" dirty="0" smtClean="0">
                        <a:solidFill>
                          <a:srgbClr val="FFFFFF"/>
                        </a:solidFill>
                        <a:latin typeface="+mn-lt"/>
                        <a:ea typeface="+mn-ea"/>
                        <a:cs typeface="+mn-cs"/>
                      </a:endParaRPr>
                    </a:p>
                    <a:p>
                      <a:pPr>
                        <a:lnSpc>
                          <a:spcPct val="120000"/>
                        </a:lnSpc>
                      </a:pPr>
                      <a:endParaRPr lang="de-DE" sz="1800" b="0" i="0" u="none" strike="noStrike" kern="1200" baseline="0" dirty="0" smtClean="0">
                        <a:solidFill>
                          <a:srgbClr val="FFFFFF"/>
                        </a:solidFill>
                        <a:latin typeface="+mn-lt"/>
                        <a:ea typeface="+mn-ea"/>
                        <a:cs typeface="+mn-cs"/>
                      </a:endParaRPr>
                    </a:p>
                    <a:p>
                      <a:pPr>
                        <a:lnSpc>
                          <a:spcPct val="120000"/>
                        </a:lnSpc>
                      </a:pPr>
                      <a:endParaRPr lang="de-DE" sz="1800" b="0" i="0" u="none" strike="noStrike" kern="1200" baseline="0" dirty="0" smtClean="0">
                        <a:solidFill>
                          <a:srgbClr val="FFFFFF"/>
                        </a:solidFill>
                        <a:latin typeface="+mn-lt"/>
                        <a:ea typeface="+mn-ea"/>
                        <a:cs typeface="+mn-cs"/>
                      </a:endParaRPr>
                    </a:p>
                    <a:p>
                      <a:pPr>
                        <a:lnSpc>
                          <a:spcPct val="120000"/>
                        </a:lnSpc>
                      </a:pPr>
                      <a:endParaRPr lang="de-DE" sz="1800" b="0" i="0" u="none" strike="noStrike" kern="1200" baseline="0" dirty="0" smtClean="0">
                        <a:solidFill>
                          <a:srgbClr val="FFFFFF"/>
                        </a:solidFill>
                        <a:latin typeface="+mn-lt"/>
                        <a:ea typeface="+mn-ea"/>
                        <a:cs typeface="+mn-cs"/>
                      </a:endParaRPr>
                    </a:p>
                    <a:p>
                      <a:pPr>
                        <a:lnSpc>
                          <a:spcPct val="120000"/>
                        </a:lnSpc>
                      </a:pPr>
                      <a:endParaRPr lang="de-DE" sz="1800" b="0" i="0" u="none" strike="noStrike" kern="1200" baseline="0" dirty="0" smtClean="0">
                        <a:solidFill>
                          <a:srgbClr val="FFFFFF"/>
                        </a:solidFill>
                        <a:latin typeface="+mn-lt"/>
                        <a:ea typeface="+mn-ea"/>
                        <a:cs typeface="+mn-cs"/>
                      </a:endParaRPr>
                    </a:p>
                    <a:p>
                      <a:pPr>
                        <a:lnSpc>
                          <a:spcPct val="120000"/>
                        </a:lnSpc>
                      </a:pPr>
                      <a:r>
                        <a:rPr lang="de-DE" sz="1800" b="0" i="0" u="none" strike="noStrike" kern="1200" baseline="0" dirty="0" smtClean="0">
                          <a:solidFill>
                            <a:srgbClr val="FFFFFF"/>
                          </a:solidFill>
                          <a:latin typeface="+mn-lt"/>
                          <a:ea typeface="+mn-ea"/>
                          <a:cs typeface="+mn-cs"/>
                        </a:rPr>
                        <a:t>Verantwortlich: Dr. Barbara Keck</a:t>
                      </a:r>
                    </a:p>
                    <a:p>
                      <a:pPr>
                        <a:lnSpc>
                          <a:spcPct val="120000"/>
                        </a:lnSpc>
                      </a:pPr>
                      <a:r>
                        <a:rPr lang="de-DE" sz="1800" b="0" i="0" u="none" strike="noStrike" kern="1200" baseline="0" dirty="0" smtClean="0">
                          <a:solidFill>
                            <a:srgbClr val="FFFFFF"/>
                          </a:solidFill>
                          <a:latin typeface="+mn-lt"/>
                          <a:ea typeface="+mn-ea"/>
                          <a:cs typeface="+mn-cs"/>
                        </a:rPr>
                        <a:t>Redaktion: Andrea Fischer, Katharina Braun, Ingrid Fischer</a:t>
                      </a:r>
                    </a:p>
                    <a:p>
                      <a:endParaRPr lang="de-DE" sz="1800" b="0" i="0" u="none" strike="noStrike" kern="1200" baseline="0" dirty="0" smtClean="0">
                        <a:solidFill>
                          <a:srgbClr val="FFFFFF"/>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1" name="Textfeld 10"/>
          <p:cNvSpPr txBox="1"/>
          <p:nvPr userDrawn="1"/>
        </p:nvSpPr>
        <p:spPr>
          <a:xfrm>
            <a:off x="815546" y="5705817"/>
            <a:ext cx="11051223" cy="1015663"/>
          </a:xfrm>
          <a:prstGeom prst="rect">
            <a:avLst/>
          </a:prstGeom>
          <a:solidFill>
            <a:schemeClr val="bg1"/>
          </a:solidFill>
        </p:spPr>
        <p:txBody>
          <a:bodyPr wrap="square" rtlCol="0">
            <a:spAutoFit/>
          </a:bodyPr>
          <a:lstStyle/>
          <a:p>
            <a:pPr>
              <a:defRPr/>
            </a:pPr>
            <a:r>
              <a:rPr lang="de-DE" sz="1200" dirty="0" smtClean="0">
                <a:solidFill>
                  <a:prstClr val="black"/>
                </a:solidFill>
              </a:rPr>
              <a:t>Erstellt</a:t>
            </a:r>
            <a:r>
              <a:rPr lang="de-DE" sz="1200" baseline="0" dirty="0" smtClean="0">
                <a:solidFill>
                  <a:prstClr val="black"/>
                </a:solidFill>
              </a:rPr>
              <a:t> durch: 		Unterstützt</a:t>
            </a:r>
            <a:r>
              <a:rPr lang="de-DE" sz="1200" dirty="0" smtClean="0">
                <a:solidFill>
                  <a:prstClr val="black"/>
                </a:solidFill>
              </a:rPr>
              <a:t> durch:</a:t>
            </a:r>
          </a:p>
          <a:p>
            <a:pPr>
              <a:defRPr/>
            </a:pPr>
            <a:r>
              <a:rPr lang="de-DE" sz="1200" dirty="0" smtClean="0">
                <a:solidFill>
                  <a:prstClr val="black"/>
                </a:solidFill>
              </a:rPr>
              <a:t> </a:t>
            </a:r>
          </a:p>
          <a:p>
            <a:endParaRPr lang="de-DE" sz="1200" dirty="0" smtClean="0">
              <a:solidFill>
                <a:prstClr val="black"/>
              </a:solidFill>
            </a:endParaRPr>
          </a:p>
          <a:p>
            <a:r>
              <a:rPr lang="de-DE" sz="1200" dirty="0" smtClean="0">
                <a:solidFill>
                  <a:prstClr val="black"/>
                </a:solidFill>
              </a:rPr>
              <a:t>                        </a:t>
            </a:r>
          </a:p>
          <a:p>
            <a:r>
              <a:rPr lang="de-DE" sz="1200" dirty="0" smtClean="0">
                <a:solidFill>
                  <a:prstClr val="black"/>
                </a:solidFill>
                <a:latin typeface="Calibri" panose="020F0502020204030204" pitchFamily="34" charset="0"/>
                <a:cs typeface="Calibri" panose="020F0502020204030204" pitchFamily="34" charset="0"/>
              </a:rPr>
              <a:t>                          </a:t>
            </a:r>
            <a:endParaRPr lang="de-DE" sz="800" dirty="0" smtClean="0">
              <a:solidFill>
                <a:prstClr val="black"/>
              </a:solidFill>
            </a:endParaRP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8095" y="5765376"/>
            <a:ext cx="980562" cy="984020"/>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52561" y="5967186"/>
            <a:ext cx="1620000" cy="571816"/>
          </a:xfrm>
          <a:prstGeom prst="rect">
            <a:avLst/>
          </a:prstGeom>
        </p:spPr>
      </p:pic>
      <p:pic>
        <p:nvPicPr>
          <p:cNvPr id="14" name="Grafik 13"/>
          <p:cNvPicPr>
            <a:picLocks noChangeAspect="1"/>
          </p:cNvPicPr>
          <p:nvPr userDrawn="1"/>
        </p:nvPicPr>
        <p:blipFill rotWithShape="1">
          <a:blip r:embed="rId4">
            <a:extLst>
              <a:ext uri="{28A0092B-C50C-407E-A947-70E740481C1C}">
                <a14:useLocalDpi xmlns:a14="http://schemas.microsoft.com/office/drawing/2010/main" val="0"/>
              </a:ext>
            </a:extLst>
          </a:blip>
          <a:srcRect l="80671"/>
          <a:stretch/>
        </p:blipFill>
        <p:spPr>
          <a:xfrm>
            <a:off x="10071113" y="5773081"/>
            <a:ext cx="1476000" cy="1051487"/>
          </a:xfrm>
          <a:prstGeom prst="rect">
            <a:avLst/>
          </a:prstGeom>
        </p:spPr>
      </p:pic>
    </p:spTree>
    <p:extLst>
      <p:ext uri="{BB962C8B-B14F-4D97-AF65-F5344CB8AC3E}">
        <p14:creationId xmlns:p14="http://schemas.microsoft.com/office/powerpoint/2010/main" val="15099867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842008" y="1825625"/>
            <a:ext cx="10515600" cy="4351338"/>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9" name="Grafik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8961" y="312766"/>
            <a:ext cx="3779111" cy="1377922"/>
          </a:xfrm>
          <a:prstGeom prst="rect">
            <a:avLst/>
          </a:prstGeom>
        </p:spPr>
      </p:pic>
      <p:sp>
        <p:nvSpPr>
          <p:cNvPr id="4" name="Textfeld 3"/>
          <p:cNvSpPr txBox="1"/>
          <p:nvPr userDrawn="1"/>
        </p:nvSpPr>
        <p:spPr>
          <a:xfrm>
            <a:off x="10377597" y="6348392"/>
            <a:ext cx="973016" cy="276999"/>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Seite </a:t>
            </a:r>
            <a:fld id="{0AAE566A-4799-4FE1-A458-17B5FA80D694}" type="slidenum">
              <a:rPr lang="de-DE" sz="1200" smtClean="0">
                <a:latin typeface="Arial" panose="020B0604020202020204" pitchFamily="34" charset="0"/>
                <a:cs typeface="Arial" panose="020B0604020202020204" pitchFamily="34" charset="0"/>
              </a:rPr>
              <a:t>‹Nr.›</a:t>
            </a:fld>
            <a:endParaRPr lang="de-DE" sz="1200" dirty="0">
              <a:latin typeface="Arial" panose="020B0604020202020204" pitchFamily="34" charset="0"/>
              <a:cs typeface="Arial" panose="020B0604020202020204" pitchFamily="34" charset="0"/>
            </a:endParaRPr>
          </a:p>
        </p:txBody>
      </p:sp>
      <p:sp>
        <p:nvSpPr>
          <p:cNvPr id="5" name="Textfeld 4"/>
          <p:cNvSpPr txBox="1"/>
          <p:nvPr userDrawn="1"/>
        </p:nvSpPr>
        <p:spPr>
          <a:xfrm>
            <a:off x="859750" y="6363781"/>
            <a:ext cx="1256232" cy="276999"/>
          </a:xfrm>
          <a:prstGeom prst="rect">
            <a:avLst/>
          </a:prstGeom>
          <a:noFill/>
        </p:spPr>
        <p:txBody>
          <a:bodyPr wrap="square" rtlCol="0">
            <a:spAutoFit/>
          </a:bodyPr>
          <a:lstStyle/>
          <a:p>
            <a:r>
              <a:rPr lang="de-DE" sz="1200" dirty="0" smtClean="0">
                <a:solidFill>
                  <a:schemeClr val="tx1"/>
                </a:solidFill>
                <a:latin typeface="Arial" panose="020B0604020202020204" pitchFamily="34" charset="0"/>
                <a:cs typeface="Arial" panose="020B0604020202020204" pitchFamily="34" charset="0"/>
              </a:rPr>
              <a:t>Stand: 12.2016</a:t>
            </a:r>
            <a:endParaRPr lang="de-DE" sz="1200" dirty="0">
              <a:latin typeface="Arial" panose="020B0604020202020204" pitchFamily="34" charset="0"/>
              <a:cs typeface="Arial" panose="020B0604020202020204" pitchFamily="34" charset="0"/>
            </a:endParaRPr>
          </a:p>
        </p:txBody>
      </p:sp>
      <p:sp>
        <p:nvSpPr>
          <p:cNvPr id="6" name="Textfeld 5"/>
          <p:cNvSpPr txBox="1"/>
          <p:nvPr userDrawn="1"/>
        </p:nvSpPr>
        <p:spPr>
          <a:xfrm>
            <a:off x="3336314" y="6363781"/>
            <a:ext cx="3049695" cy="276999"/>
          </a:xfrm>
          <a:prstGeom prst="rect">
            <a:avLst/>
          </a:prstGeom>
          <a:noFill/>
        </p:spPr>
        <p:txBody>
          <a:bodyPr wrap="square" rtlCol="0">
            <a:spAutoFit/>
          </a:bodyPr>
          <a:lstStyle/>
          <a:p>
            <a:r>
              <a:rPr lang="de-DE" sz="1200" dirty="0" smtClean="0">
                <a:solidFill>
                  <a:schemeClr val="tx1"/>
                </a:solidFill>
                <a:latin typeface="Arial" panose="020B0604020202020204" pitchFamily="34" charset="0"/>
                <a:cs typeface="Arial" panose="020B0604020202020204" pitchFamily="34" charset="0"/>
              </a:rPr>
              <a:t>Autorin: Andrea Fischer</a:t>
            </a:r>
            <a:endParaRPr lang="de-DE" sz="1200" dirty="0">
              <a:latin typeface="Arial" panose="020B0604020202020204" pitchFamily="34" charset="0"/>
              <a:cs typeface="Arial" panose="020B0604020202020204" pitchFamily="34" charset="0"/>
            </a:endParaRPr>
          </a:p>
        </p:txBody>
      </p:sp>
      <p:sp>
        <p:nvSpPr>
          <p:cNvPr id="10" name="Textfeld 9"/>
          <p:cNvSpPr txBox="1"/>
          <p:nvPr userDrawn="1"/>
        </p:nvSpPr>
        <p:spPr>
          <a:xfrm>
            <a:off x="6418916" y="6348392"/>
            <a:ext cx="4106966"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smtClean="0">
                <a:solidFill>
                  <a:schemeClr val="tx1"/>
                </a:solidFill>
                <a:latin typeface="Arial" panose="020B0604020202020204" pitchFamily="34" charset="0"/>
                <a:cs typeface="Arial" panose="020B0604020202020204" pitchFamily="34" charset="0"/>
              </a:rPr>
              <a:t>Einrichtung eines E-Mail-Kontos</a:t>
            </a:r>
          </a:p>
        </p:txBody>
      </p:sp>
    </p:spTree>
    <p:extLst>
      <p:ext uri="{BB962C8B-B14F-4D97-AF65-F5344CB8AC3E}">
        <p14:creationId xmlns:p14="http://schemas.microsoft.com/office/powerpoint/2010/main" val="2324935133"/>
      </p:ext>
    </p:extLst>
  </p:cSld>
  <p:clrMap bg1="lt1" tx1="dk1" bg2="lt2" tx2="dk2" accent1="accent1" accent2="accent2" accent3="accent3" accent4="accent4" accent5="accent5" accent6="accent6" hlink="hlink" folHlink="folHlink"/>
  <p:sldLayoutIdLst>
    <p:sldLayoutId id="2147483719" r:id="rId1"/>
    <p:sldLayoutId id="2147483651" r:id="rId2"/>
    <p:sldLayoutId id="2147483650" r:id="rId3"/>
    <p:sldLayoutId id="2147483662" r:id="rId4"/>
    <p:sldLayoutId id="2147483666" r:id="rId5"/>
    <p:sldLayoutId id="2147483667" r:id="rId6"/>
    <p:sldLayoutId id="2147483663" r:id="rId7"/>
    <p:sldLayoutId id="2147483661" r:id="rId8"/>
    <p:sldLayoutId id="2147483665" r:id="rId9"/>
    <p:sldLayoutId id="2147483718" r:id="rId10"/>
    <p:sldLayoutId id="2147483697"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90A039"/>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0A03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0A03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42008" y="1825625"/>
            <a:ext cx="105156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68961" y="312766"/>
            <a:ext cx="3779111" cy="1377922"/>
          </a:xfrm>
          <a:prstGeom prst="rect">
            <a:avLst/>
          </a:prstGeom>
        </p:spPr>
      </p:pic>
    </p:spTree>
    <p:extLst>
      <p:ext uri="{BB962C8B-B14F-4D97-AF65-F5344CB8AC3E}">
        <p14:creationId xmlns:p14="http://schemas.microsoft.com/office/powerpoint/2010/main" val="1144859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90A039"/>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0A03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0A03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64" b="2464"/>
          <a:stretch>
            <a:fillRect/>
          </a:stretch>
        </p:blipFill>
        <p:spPr>
          <a:xfrm>
            <a:off x="77426" y="1729108"/>
            <a:ext cx="2715201" cy="3012574"/>
          </a:xfrm>
        </p:spPr>
      </p:pic>
      <p:sp>
        <p:nvSpPr>
          <p:cNvPr id="4" name="Textfeld 3"/>
          <p:cNvSpPr txBox="1"/>
          <p:nvPr/>
        </p:nvSpPr>
        <p:spPr>
          <a:xfrm>
            <a:off x="1662462" y="4566359"/>
            <a:ext cx="1128364" cy="215443"/>
          </a:xfrm>
          <a:prstGeom prst="rect">
            <a:avLst/>
          </a:prstGeom>
          <a:noFill/>
        </p:spPr>
        <p:txBody>
          <a:bodyPr wrap="square" rtlCol="0">
            <a:spAutoFit/>
          </a:bodyPr>
          <a:lstStyle/>
          <a:p>
            <a:r>
              <a:rPr lang="de-DE" sz="800" dirty="0" smtClean="0"/>
              <a:t>©</a:t>
            </a:r>
            <a:r>
              <a:rPr lang="de-DE" sz="800" dirty="0" err="1" smtClean="0"/>
              <a:t>Fotolia_Beboy</a:t>
            </a:r>
            <a:endParaRPr lang="de-DE" sz="800" dirty="0"/>
          </a:p>
        </p:txBody>
      </p:sp>
      <p:sp>
        <p:nvSpPr>
          <p:cNvPr id="5" name="Textplatzhalter 4"/>
          <p:cNvSpPr>
            <a:spLocks noGrp="1"/>
          </p:cNvSpPr>
          <p:nvPr>
            <p:ph type="body" sz="quarter" idx="11"/>
          </p:nvPr>
        </p:nvSpPr>
        <p:spPr>
          <a:xfrm>
            <a:off x="3140920" y="1915293"/>
            <a:ext cx="8658440" cy="2568751"/>
          </a:xfrm>
        </p:spPr>
        <p:txBody>
          <a:bodyPr>
            <a:normAutofit/>
          </a:bodyPr>
          <a:lstStyle/>
          <a:p>
            <a:pPr>
              <a:lnSpc>
                <a:spcPct val="120000"/>
              </a:lnSpc>
            </a:pPr>
            <a:r>
              <a:rPr lang="de-DE" sz="2200" b="1" dirty="0" smtClean="0">
                <a:solidFill>
                  <a:prstClr val="white"/>
                </a:solidFill>
                <a:latin typeface="Arial" panose="020B0604020202020204" pitchFamily="34" charset="0"/>
                <a:ea typeface="Calibri"/>
                <a:cs typeface="Arial" panose="020B0604020202020204" pitchFamily="34" charset="0"/>
              </a:rPr>
              <a:t>Anleitung 1.3</a:t>
            </a:r>
          </a:p>
          <a:p>
            <a:pPr>
              <a:lnSpc>
                <a:spcPct val="120000"/>
              </a:lnSpc>
              <a:spcBef>
                <a:spcPts val="0"/>
              </a:spcBef>
            </a:pPr>
            <a:endParaRPr lang="de-DE" sz="1000" b="1" dirty="0" smtClean="0">
              <a:solidFill>
                <a:prstClr val="white"/>
              </a:solidFill>
              <a:latin typeface="Arial" panose="020B0604020202020204" pitchFamily="34" charset="0"/>
              <a:ea typeface="Calibri"/>
              <a:cs typeface="Arial" panose="020B0604020202020204" pitchFamily="34" charset="0"/>
            </a:endParaRPr>
          </a:p>
          <a:p>
            <a:pPr lvl="0">
              <a:lnSpc>
                <a:spcPct val="100000"/>
              </a:lnSpc>
            </a:pPr>
            <a:r>
              <a:rPr lang="de-DE" dirty="0" smtClean="0">
                <a:solidFill>
                  <a:prstClr val="white"/>
                </a:solidFill>
                <a:latin typeface="Arial" panose="020B0604020202020204" pitchFamily="34" charset="0"/>
                <a:cs typeface="Arial" panose="020B0604020202020204" pitchFamily="34" charset="0"/>
              </a:rPr>
              <a:t>E-Mail – Ein Konto einrichten und nutzen am Beispiel WEB.DE</a:t>
            </a:r>
          </a:p>
          <a:p>
            <a:pPr>
              <a:lnSpc>
                <a:spcPct val="120000"/>
              </a:lnSpc>
            </a:pPr>
            <a:endParaRPr lang="de-DE" sz="1000" b="1" dirty="0" smtClean="0">
              <a:solidFill>
                <a:prstClr val="white"/>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3351663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E-Mail-Account einrichten</a:t>
            </a:r>
            <a:endParaRPr lang="de-DE" sz="3600" dirty="0">
              <a:latin typeface="Arial" panose="020B0604020202020204" pitchFamily="34" charset="0"/>
              <a:cs typeface="Arial" panose="020B0604020202020204" pitchFamily="34" charset="0"/>
            </a:endParaRPr>
          </a:p>
        </p:txBody>
      </p:sp>
      <p:sp>
        <p:nvSpPr>
          <p:cNvPr id="11" name="Inhaltsplatzhalter 2"/>
          <p:cNvSpPr>
            <a:spLocks noGrp="1"/>
          </p:cNvSpPr>
          <p:nvPr>
            <p:ph idx="1"/>
          </p:nvPr>
        </p:nvSpPr>
        <p:spPr>
          <a:xfrm>
            <a:off x="6005015" y="1690688"/>
            <a:ext cx="5571086" cy="4360488"/>
          </a:xfrm>
        </p:spPr>
        <p:txBody>
          <a:bodyPr>
            <a:noAutofit/>
          </a:bodyPr>
          <a:lstStyle/>
          <a:p>
            <a:pPr marL="0" indent="0">
              <a:lnSpc>
                <a:spcPct val="140000"/>
              </a:lnSpc>
              <a:spcBef>
                <a:spcPts val="0"/>
              </a:spcBef>
              <a:buNone/>
            </a:pPr>
            <a:r>
              <a:rPr lang="de-DE" sz="1800" dirty="0" smtClean="0">
                <a:latin typeface="Arial" panose="020B0604020202020204" pitchFamily="34" charset="0"/>
                <a:cs typeface="Arial" panose="020B0604020202020204" pitchFamily="34" charset="0"/>
              </a:rPr>
              <a:t>Dann werden Sie aufgefordert, ein Passwort auszuwählen. </a:t>
            </a:r>
            <a:br>
              <a:rPr lang="de-DE" sz="1800" dirty="0" smtClean="0">
                <a:latin typeface="Arial" panose="020B0604020202020204" pitchFamily="34" charset="0"/>
                <a:cs typeface="Arial" panose="020B0604020202020204" pitchFamily="34" charset="0"/>
              </a:rPr>
            </a:br>
            <a:r>
              <a:rPr lang="de-DE" sz="1800" dirty="0" smtClean="0">
                <a:latin typeface="Arial" panose="020B0604020202020204" pitchFamily="34" charset="0"/>
                <a:cs typeface="Arial" panose="020B0604020202020204" pitchFamily="34" charset="0"/>
              </a:rPr>
              <a:t>(Beachten Sie dazu die Folgeseite).</a:t>
            </a:r>
          </a:p>
          <a:p>
            <a:pPr marL="0" indent="0">
              <a:lnSpc>
                <a:spcPct val="140000"/>
              </a:lnSpc>
              <a:spcBef>
                <a:spcPts val="0"/>
              </a:spcBef>
              <a:buNone/>
            </a:pPr>
            <a:r>
              <a:rPr lang="de-DE" sz="1800" dirty="0" smtClean="0">
                <a:latin typeface="Arial" panose="020B0604020202020204" pitchFamily="34" charset="0"/>
                <a:cs typeface="Arial" panose="020B0604020202020204" pitchFamily="34" charset="0"/>
              </a:rPr>
              <a:t>Legen Sie die Sicherheitsabfrage fest. Diese identifiziert Sie, falls Sie Ihr Passwort vergessen haben.</a:t>
            </a:r>
          </a:p>
          <a:p>
            <a:pPr marL="0" lvl="0" indent="0">
              <a:lnSpc>
                <a:spcPct val="140000"/>
              </a:lnSpc>
              <a:spcBef>
                <a:spcPts val="0"/>
              </a:spcBef>
              <a:buNone/>
            </a:pPr>
            <a:r>
              <a:rPr lang="de-DE" sz="1800" dirty="0" smtClean="0">
                <a:latin typeface="Arial" panose="020B0604020202020204" pitchFamily="34" charset="0"/>
                <a:cs typeface="Arial" panose="020B0604020202020204" pitchFamily="34" charset="0"/>
              </a:rPr>
              <a:t>Lesen </a:t>
            </a:r>
            <a:r>
              <a:rPr lang="de-DE" sz="1800" dirty="0">
                <a:latin typeface="Arial" panose="020B0604020202020204" pitchFamily="34" charset="0"/>
                <a:cs typeface="Arial" panose="020B0604020202020204" pitchFamily="34" charset="0"/>
              </a:rPr>
              <a:t>Sie die Allgemeinen Geschäftsbedingungen (AGB) aufmerksam durch. </a:t>
            </a:r>
          </a:p>
          <a:p>
            <a:pPr marL="0" lvl="0" indent="0">
              <a:lnSpc>
                <a:spcPct val="140000"/>
              </a:lnSpc>
              <a:spcBef>
                <a:spcPts val="0"/>
              </a:spcBef>
              <a:buNone/>
            </a:pPr>
            <a:endParaRPr lang="de-DE" sz="1800" dirty="0">
              <a:latin typeface="Arial" panose="020B0604020202020204" pitchFamily="34" charset="0"/>
              <a:cs typeface="Arial" panose="020B0604020202020204" pitchFamily="34" charset="0"/>
            </a:endParaRPr>
          </a:p>
          <a:p>
            <a:pPr marL="0" lvl="0" indent="0">
              <a:lnSpc>
                <a:spcPct val="140000"/>
              </a:lnSpc>
              <a:spcBef>
                <a:spcPts val="0"/>
              </a:spcBef>
              <a:buNone/>
            </a:pPr>
            <a:r>
              <a:rPr lang="de-DE" sz="1800" dirty="0">
                <a:latin typeface="Arial" panose="020B0604020202020204" pitchFamily="34" charset="0"/>
                <a:cs typeface="Arial" panose="020B0604020202020204" pitchFamily="34" charset="0"/>
              </a:rPr>
              <a:t>Auf „Ich stimme zu. </a:t>
            </a:r>
            <a:r>
              <a:rPr lang="de-DE" sz="1800" dirty="0" smtClean="0">
                <a:latin typeface="Arial" panose="020B0604020202020204" pitchFamily="34" charset="0"/>
                <a:cs typeface="Arial" panose="020B0604020202020204" pitchFamily="34" charset="0"/>
              </a:rPr>
              <a:t>Jetzt E-Mail-Konto </a:t>
            </a:r>
            <a:r>
              <a:rPr lang="de-DE" sz="1800" dirty="0">
                <a:latin typeface="Arial" panose="020B0604020202020204" pitchFamily="34" charset="0"/>
                <a:cs typeface="Arial" panose="020B0604020202020204" pitchFamily="34" charset="0"/>
              </a:rPr>
              <a:t>anlegen“ </a:t>
            </a:r>
            <a:r>
              <a:rPr lang="de-DE" sz="1800" dirty="0" smtClean="0">
                <a:latin typeface="Arial" panose="020B0604020202020204" pitchFamily="34" charset="0"/>
                <a:cs typeface="Arial" panose="020B0604020202020204" pitchFamily="34" charset="0"/>
              </a:rPr>
              <a:t>klicken.</a:t>
            </a:r>
          </a:p>
          <a:p>
            <a:pPr marL="0" lvl="0" indent="0">
              <a:lnSpc>
                <a:spcPct val="140000"/>
              </a:lnSpc>
              <a:spcBef>
                <a:spcPts val="0"/>
              </a:spcBef>
              <a:buNone/>
            </a:pPr>
            <a:endParaRPr lang="de-DE" sz="1800" dirty="0">
              <a:latin typeface="Arial" panose="020B0604020202020204" pitchFamily="34" charset="0"/>
              <a:cs typeface="Arial" panose="020B0604020202020204" pitchFamily="34" charset="0"/>
            </a:endParaRPr>
          </a:p>
          <a:p>
            <a:pPr marL="0" lvl="0" indent="0">
              <a:lnSpc>
                <a:spcPct val="140000"/>
              </a:lnSpc>
              <a:spcBef>
                <a:spcPts val="0"/>
              </a:spcBef>
              <a:buNone/>
            </a:pPr>
            <a:r>
              <a:rPr lang="de-DE" sz="1800" dirty="0" smtClean="0">
                <a:latin typeface="Arial" panose="020B0604020202020204" pitchFamily="34" charset="0"/>
                <a:cs typeface="Arial" panose="020B0604020202020204" pitchFamily="34" charset="0"/>
              </a:rPr>
              <a:t>Fertig! </a:t>
            </a:r>
          </a:p>
          <a:p>
            <a:pPr marL="0" indent="0">
              <a:buNone/>
            </a:pPr>
            <a:endParaRPr lang="de-DE" sz="1800" dirty="0" smtClean="0">
              <a:latin typeface="Arial" panose="020B0604020202020204" pitchFamily="34" charset="0"/>
              <a:cs typeface="Arial" panose="020B0604020202020204" pitchFamily="34" charset="0"/>
            </a:endParaRPr>
          </a:p>
          <a:p>
            <a:pPr marL="0" lvl="0" indent="0">
              <a:buNone/>
            </a:pPr>
            <a:endParaRPr lang="de-DE" sz="1800" dirty="0" smtClean="0">
              <a:latin typeface="Arial" panose="020B0604020202020204" pitchFamily="34" charset="0"/>
              <a:cs typeface="Arial" panose="020B0604020202020204" pitchFamily="34" charset="0"/>
            </a:endParaRPr>
          </a:p>
          <a:p>
            <a:pPr marL="0" indent="0">
              <a:buNone/>
            </a:pPr>
            <a:endParaRPr lang="de-DE" sz="1800"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947629" y="1429397"/>
            <a:ext cx="4606006" cy="4621779"/>
          </a:xfrm>
          <a:prstGeom prst="rect">
            <a:avLst/>
          </a:prstGeom>
        </p:spPr>
      </p:pic>
    </p:spTree>
    <p:extLst>
      <p:ext uri="{BB962C8B-B14F-4D97-AF65-F5344CB8AC3E}">
        <p14:creationId xmlns:p14="http://schemas.microsoft.com/office/powerpoint/2010/main" val="2186409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Sicheres Passwort</a:t>
            </a:r>
            <a:endParaRPr lang="de-DE" sz="3600" dirty="0">
              <a:latin typeface="Arial" panose="020B0604020202020204" pitchFamily="34" charset="0"/>
              <a:cs typeface="Arial" panose="020B0604020202020204" pitchFamily="34" charset="0"/>
            </a:endParaRPr>
          </a:p>
        </p:txBody>
      </p:sp>
      <p:sp>
        <p:nvSpPr>
          <p:cNvPr id="7" name="Inhaltsplatzhalter 2"/>
          <p:cNvSpPr txBox="1">
            <a:spLocks/>
          </p:cNvSpPr>
          <p:nvPr/>
        </p:nvSpPr>
        <p:spPr>
          <a:xfrm>
            <a:off x="914399" y="2106705"/>
            <a:ext cx="10856260" cy="3567953"/>
          </a:xfrm>
          <a:prstGeom prst="rect">
            <a:avLst/>
          </a:prstGeom>
          <a:ln w="19050">
            <a:solidFill>
              <a:srgbClr val="00689F"/>
            </a:solidFill>
          </a:ln>
        </p:spPr>
        <p:txBody>
          <a:bodyPr vert="horz" lIns="91440" tIns="45720" rIns="91440" bIns="45720" rtlCol="0">
            <a:normAutofit fontScale="77500" lnSpcReduction="20000"/>
          </a:bodyPr>
          <a:lstStyle>
            <a:lvl1pPr marL="514350" indent="-514350" algn="l" defTabSz="914400" rtl="0" eaLnBrk="1" latinLnBrk="0" hangingPunct="1">
              <a:lnSpc>
                <a:spcPct val="90000"/>
              </a:lnSpc>
              <a:spcBef>
                <a:spcPts val="1000"/>
              </a:spcBef>
              <a:buClr>
                <a:srgbClr val="90A039"/>
              </a:buClr>
              <a:buFont typeface="Arial" panose="020B0604020202020204" pitchFamily="34" charset="0"/>
              <a:buChar char="•"/>
              <a:defRPr sz="2800" kern="1200" baseline="0">
                <a:solidFill>
                  <a:schemeClr val="tx1"/>
                </a:solidFill>
                <a:latin typeface="+mn-lt"/>
                <a:ea typeface="+mn-ea"/>
                <a:cs typeface="+mn-cs"/>
              </a:defRPr>
            </a:lvl1pPr>
            <a:lvl2pPr marL="914400" indent="-457200" algn="l" defTabSz="914400" rtl="0" eaLnBrk="1" latinLnBrk="0" hangingPunct="1">
              <a:lnSpc>
                <a:spcPct val="90000"/>
              </a:lnSpc>
              <a:spcBef>
                <a:spcPts val="500"/>
              </a:spcBef>
              <a:buClr>
                <a:srgbClr val="90A039"/>
              </a:buClr>
              <a:buFont typeface="Arial" panose="020B0604020202020204" pitchFamily="34" charset="0"/>
              <a:buChar char="•"/>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rgbClr val="90A039"/>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40000"/>
              </a:lnSpc>
              <a:spcBef>
                <a:spcPts val="0"/>
              </a:spcBef>
              <a:buNone/>
            </a:pPr>
            <a:r>
              <a:rPr lang="de-DE" sz="3100" b="1" dirty="0" smtClean="0">
                <a:solidFill>
                  <a:srgbClr val="00689F"/>
                </a:solidFill>
                <a:latin typeface="Arial" panose="020B0604020202020204" pitchFamily="34" charset="0"/>
                <a:cs typeface="Arial" panose="020B0604020202020204" pitchFamily="34" charset="0"/>
              </a:rPr>
              <a:t>Hinweis</a:t>
            </a:r>
            <a:r>
              <a:rPr lang="de-DE" sz="2600" b="1" dirty="0" smtClean="0">
                <a:solidFill>
                  <a:srgbClr val="00689F"/>
                </a:solidFill>
                <a:latin typeface="Arial" panose="020B0604020202020204" pitchFamily="34" charset="0"/>
                <a:cs typeface="Arial" panose="020B0604020202020204" pitchFamily="34" charset="0"/>
              </a:rPr>
              <a:t> </a:t>
            </a:r>
          </a:p>
          <a:p>
            <a:pPr marL="0" lvl="0" indent="0">
              <a:lnSpc>
                <a:spcPct val="140000"/>
              </a:lnSpc>
              <a:spcBef>
                <a:spcPts val="0"/>
              </a:spcBef>
              <a:buNone/>
            </a:pPr>
            <a:r>
              <a:rPr lang="de-DE" sz="2600" dirty="0" smtClean="0">
                <a:latin typeface="Arial" panose="020B0604020202020204" pitchFamily="34" charset="0"/>
                <a:cs typeface="Arial" panose="020B0604020202020204" pitchFamily="34" charset="0"/>
              </a:rPr>
              <a:t>zur Wahl eines Passworts:</a:t>
            </a:r>
            <a:br>
              <a:rPr lang="de-DE" sz="2600" dirty="0" smtClean="0">
                <a:latin typeface="Arial" panose="020B0604020202020204" pitchFamily="34" charset="0"/>
                <a:cs typeface="Arial" panose="020B0604020202020204" pitchFamily="34" charset="0"/>
              </a:rPr>
            </a:br>
            <a:endParaRPr lang="de-DE" sz="1500" dirty="0">
              <a:latin typeface="Arial" panose="020B0604020202020204" pitchFamily="34" charset="0"/>
              <a:cs typeface="Arial" panose="020B0604020202020204" pitchFamily="34" charset="0"/>
            </a:endParaRPr>
          </a:p>
          <a:p>
            <a:pPr lvl="0">
              <a:lnSpc>
                <a:spcPct val="140000"/>
              </a:lnSpc>
              <a:spcBef>
                <a:spcPts val="0"/>
              </a:spcBef>
            </a:pPr>
            <a:r>
              <a:rPr lang="de-DE" sz="2300" dirty="0">
                <a:latin typeface="Arial" panose="020B0604020202020204" pitchFamily="34" charset="0"/>
                <a:cs typeface="Arial" panose="020B0604020202020204" pitchFamily="34" charset="0"/>
              </a:rPr>
              <a:t>Verwenden Sie </a:t>
            </a:r>
            <a:r>
              <a:rPr lang="de-DE" sz="2300" dirty="0" smtClean="0">
                <a:latin typeface="Arial" panose="020B0604020202020204" pitchFamily="34" charset="0"/>
                <a:cs typeface="Arial" panose="020B0604020202020204" pitchFamily="34" charset="0"/>
              </a:rPr>
              <a:t>12 - 15 </a:t>
            </a:r>
            <a:r>
              <a:rPr lang="de-DE" sz="2300" dirty="0">
                <a:latin typeface="Arial" panose="020B0604020202020204" pitchFamily="34" charset="0"/>
                <a:cs typeface="Arial" panose="020B0604020202020204" pitchFamily="34" charset="0"/>
              </a:rPr>
              <a:t>Zeichen </a:t>
            </a:r>
          </a:p>
          <a:p>
            <a:pPr lvl="0">
              <a:lnSpc>
                <a:spcPct val="140000"/>
              </a:lnSpc>
              <a:spcBef>
                <a:spcPts val="0"/>
              </a:spcBef>
            </a:pPr>
            <a:r>
              <a:rPr lang="de-DE" sz="2300" dirty="0">
                <a:latin typeface="Arial" panose="020B0604020202020204" pitchFamily="34" charset="0"/>
                <a:cs typeface="Arial" panose="020B0604020202020204" pitchFamily="34" charset="0"/>
              </a:rPr>
              <a:t>Mischen Sie Ziffern und Buchstaben </a:t>
            </a:r>
            <a:r>
              <a:rPr lang="de-DE" sz="2300" dirty="0" smtClean="0">
                <a:latin typeface="Arial" panose="020B0604020202020204" pitchFamily="34" charset="0"/>
                <a:cs typeface="Arial" panose="020B0604020202020204" pitchFamily="34" charset="0"/>
              </a:rPr>
              <a:t/>
            </a:r>
            <a:br>
              <a:rPr lang="de-DE" sz="2300" dirty="0" smtClean="0">
                <a:latin typeface="Arial" panose="020B0604020202020204" pitchFamily="34" charset="0"/>
                <a:cs typeface="Arial" panose="020B0604020202020204" pitchFamily="34" charset="0"/>
              </a:rPr>
            </a:br>
            <a:r>
              <a:rPr lang="de-DE" sz="2300" dirty="0" smtClean="0">
                <a:latin typeface="Arial" panose="020B0604020202020204" pitchFamily="34" charset="0"/>
                <a:cs typeface="Arial" panose="020B0604020202020204" pitchFamily="34" charset="0"/>
              </a:rPr>
              <a:t>(</a:t>
            </a:r>
            <a:r>
              <a:rPr lang="de-DE" sz="2300" dirty="0">
                <a:latin typeface="Arial" panose="020B0604020202020204" pitchFamily="34" charset="0"/>
                <a:cs typeface="Arial" panose="020B0604020202020204" pitchFamily="34" charset="0"/>
              </a:rPr>
              <a:t>z.B. erdbeere34) </a:t>
            </a:r>
          </a:p>
          <a:p>
            <a:pPr lvl="0">
              <a:lnSpc>
                <a:spcPct val="140000"/>
              </a:lnSpc>
              <a:spcBef>
                <a:spcPts val="0"/>
              </a:spcBef>
            </a:pPr>
            <a:r>
              <a:rPr lang="de-DE" sz="2300" dirty="0">
                <a:latin typeface="Arial" panose="020B0604020202020204" pitchFamily="34" charset="0"/>
                <a:cs typeface="Arial" panose="020B0604020202020204" pitchFamily="34" charset="0"/>
              </a:rPr>
              <a:t>Mischen Sie Groß- und Kleinschreibung </a:t>
            </a:r>
            <a:r>
              <a:rPr lang="de-DE" sz="2300" dirty="0" smtClean="0">
                <a:latin typeface="Arial" panose="020B0604020202020204" pitchFamily="34" charset="0"/>
                <a:cs typeface="Arial" panose="020B0604020202020204" pitchFamily="34" charset="0"/>
              </a:rPr>
              <a:t/>
            </a:r>
            <a:br>
              <a:rPr lang="de-DE" sz="2300" dirty="0" smtClean="0">
                <a:latin typeface="Arial" panose="020B0604020202020204" pitchFamily="34" charset="0"/>
                <a:cs typeface="Arial" panose="020B0604020202020204" pitchFamily="34" charset="0"/>
              </a:rPr>
            </a:br>
            <a:r>
              <a:rPr lang="de-DE" sz="2300" dirty="0" smtClean="0">
                <a:latin typeface="Arial" panose="020B0604020202020204" pitchFamily="34" charset="0"/>
                <a:cs typeface="Arial" panose="020B0604020202020204" pitchFamily="34" charset="0"/>
              </a:rPr>
              <a:t>(</a:t>
            </a:r>
            <a:r>
              <a:rPr lang="de-DE" sz="2300" dirty="0">
                <a:latin typeface="Arial" panose="020B0604020202020204" pitchFamily="34" charset="0"/>
                <a:cs typeface="Arial" panose="020B0604020202020204" pitchFamily="34" charset="0"/>
              </a:rPr>
              <a:t>z.B. </a:t>
            </a:r>
            <a:r>
              <a:rPr lang="de-DE" sz="2300" dirty="0" err="1" smtClean="0">
                <a:latin typeface="Arial" panose="020B0604020202020204" pitchFamily="34" charset="0"/>
                <a:cs typeface="Arial" panose="020B0604020202020204" pitchFamily="34" charset="0"/>
              </a:rPr>
              <a:t>AbindenUrlaub</a:t>
            </a:r>
            <a:r>
              <a:rPr lang="de-DE" sz="2300" dirty="0">
                <a:latin typeface="Arial" panose="020B0604020202020204" pitchFamily="34" charset="0"/>
                <a:cs typeface="Arial" panose="020B0604020202020204" pitchFamily="34" charset="0"/>
              </a:rPr>
              <a:t>) </a:t>
            </a:r>
          </a:p>
          <a:p>
            <a:pPr lvl="0">
              <a:lnSpc>
                <a:spcPct val="140000"/>
              </a:lnSpc>
              <a:spcBef>
                <a:spcPts val="0"/>
              </a:spcBef>
            </a:pPr>
            <a:r>
              <a:rPr lang="de-DE" sz="2300" dirty="0">
                <a:latin typeface="Arial" panose="020B0604020202020204" pitchFamily="34" charset="0"/>
                <a:cs typeface="Arial" panose="020B0604020202020204" pitchFamily="34" charset="0"/>
              </a:rPr>
              <a:t>Verwenden Sie Sonderzeichen wie ! # $ % &amp; ( ) * + , - . / : ; &lt; = &gt; ? @ [ \ ] ^ _ { | } ~ § Ä </a:t>
            </a:r>
            <a:r>
              <a:rPr lang="de-DE" sz="2300" dirty="0" err="1">
                <a:latin typeface="Arial" panose="020B0604020202020204" pitchFamily="34" charset="0"/>
                <a:cs typeface="Arial" panose="020B0604020202020204" pitchFamily="34" charset="0"/>
              </a:rPr>
              <a:t>ä</a:t>
            </a:r>
            <a:r>
              <a:rPr lang="de-DE" sz="2300" dirty="0">
                <a:latin typeface="Arial" panose="020B0604020202020204" pitchFamily="34" charset="0"/>
                <a:cs typeface="Arial" panose="020B0604020202020204" pitchFamily="34" charset="0"/>
              </a:rPr>
              <a:t> Ö </a:t>
            </a:r>
            <a:r>
              <a:rPr lang="de-DE" sz="2300" dirty="0" err="1">
                <a:latin typeface="Arial" panose="020B0604020202020204" pitchFamily="34" charset="0"/>
                <a:cs typeface="Arial" panose="020B0604020202020204" pitchFamily="34" charset="0"/>
              </a:rPr>
              <a:t>ö</a:t>
            </a:r>
            <a:r>
              <a:rPr lang="de-DE" sz="2300" dirty="0">
                <a:latin typeface="Arial" panose="020B0604020202020204" pitchFamily="34" charset="0"/>
                <a:cs typeface="Arial" panose="020B0604020202020204" pitchFamily="34" charset="0"/>
              </a:rPr>
              <a:t> Ü </a:t>
            </a:r>
            <a:r>
              <a:rPr lang="de-DE" sz="2300" dirty="0" err="1">
                <a:latin typeface="Arial" panose="020B0604020202020204" pitchFamily="34" charset="0"/>
                <a:cs typeface="Arial" panose="020B0604020202020204" pitchFamily="34" charset="0"/>
              </a:rPr>
              <a:t>ü</a:t>
            </a:r>
            <a:r>
              <a:rPr lang="de-DE" sz="2300" dirty="0">
                <a:latin typeface="Arial" panose="020B0604020202020204" pitchFamily="34" charset="0"/>
                <a:cs typeface="Arial" panose="020B0604020202020204" pitchFamily="34" charset="0"/>
              </a:rPr>
              <a:t> ß </a:t>
            </a:r>
            <a:r>
              <a:rPr lang="de-DE" sz="2300" dirty="0" smtClean="0">
                <a:latin typeface="Arial" panose="020B0604020202020204" pitchFamily="34" charset="0"/>
                <a:cs typeface="Arial" panose="020B0604020202020204" pitchFamily="34" charset="0"/>
              </a:rPr>
              <a:t/>
            </a:r>
            <a:br>
              <a:rPr lang="de-DE" sz="2300" dirty="0" smtClean="0">
                <a:latin typeface="Arial" panose="020B0604020202020204" pitchFamily="34" charset="0"/>
                <a:cs typeface="Arial" panose="020B0604020202020204" pitchFamily="34" charset="0"/>
              </a:rPr>
            </a:br>
            <a:r>
              <a:rPr lang="de-DE" sz="2300" dirty="0" smtClean="0">
                <a:latin typeface="Arial" panose="020B0604020202020204" pitchFamily="34" charset="0"/>
                <a:cs typeface="Arial" panose="020B0604020202020204" pitchFamily="34" charset="0"/>
              </a:rPr>
              <a:t>(</a:t>
            </a:r>
            <a:r>
              <a:rPr lang="de-DE" sz="2300" dirty="0">
                <a:latin typeface="Arial" panose="020B0604020202020204" pitchFamily="34" charset="0"/>
                <a:cs typeface="Arial" panose="020B0604020202020204" pitchFamily="34" charset="0"/>
              </a:rPr>
              <a:t>z.B. Smörrebröd?) </a:t>
            </a:r>
          </a:p>
          <a:p>
            <a:pPr marL="0" indent="0">
              <a:buFont typeface="Arial" panose="020B0604020202020204" pitchFamily="34" charset="0"/>
              <a:buNone/>
            </a:pPr>
            <a:endParaRPr lang="de-DE" dirty="0">
              <a:latin typeface="Arial" panose="020B0604020202020204" pitchFamily="34" charset="0"/>
              <a:cs typeface="Arial" panose="020B0604020202020204" pitchFamily="34" charset="0"/>
            </a:endParaRPr>
          </a:p>
        </p:txBody>
      </p:sp>
      <p:pic>
        <p:nvPicPr>
          <p:cNvPr id="5" name="Picture 2" descr="C:\Users\fischer\AppData\Local\Microsoft\Windows\INetCache\IE\MU409IZZ\120px-Achtung.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8900" y="1624325"/>
            <a:ext cx="9144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798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13692" y="1854091"/>
            <a:ext cx="6378779" cy="3148215"/>
          </a:xfrm>
          <a:prstGeom prst="rect">
            <a:avLst/>
          </a:prstGeom>
        </p:spPr>
      </p:pic>
      <p:sp>
        <p:nvSpPr>
          <p:cNvPr id="2" name="Titel 1"/>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So </a:t>
            </a:r>
            <a:r>
              <a:rPr lang="de-DE" sz="3600" dirty="0">
                <a:latin typeface="Arial" panose="020B0604020202020204" pitchFamily="34" charset="0"/>
                <a:cs typeface="Arial" panose="020B0604020202020204" pitchFamily="34" charset="0"/>
              </a:rPr>
              <a:t>schreiben Sie eine </a:t>
            </a:r>
            <a:r>
              <a:rPr lang="de-DE" sz="3600" dirty="0" smtClean="0">
                <a:latin typeface="Arial" panose="020B0604020202020204" pitchFamily="34" charset="0"/>
                <a:cs typeface="Arial" panose="020B0604020202020204" pitchFamily="34" charset="0"/>
              </a:rPr>
              <a:t>E-Mail</a:t>
            </a:r>
            <a:endParaRPr lang="de-DE" sz="3600" dirty="0">
              <a:latin typeface="Arial" panose="020B0604020202020204" pitchFamily="34" charset="0"/>
              <a:cs typeface="Arial" panose="020B0604020202020204" pitchFamily="34" charset="0"/>
            </a:endParaRPr>
          </a:p>
        </p:txBody>
      </p:sp>
      <p:sp>
        <p:nvSpPr>
          <p:cNvPr id="11" name="Inhaltsplatzhalter 2"/>
          <p:cNvSpPr>
            <a:spLocks noGrp="1"/>
          </p:cNvSpPr>
          <p:nvPr>
            <p:ph idx="1"/>
          </p:nvPr>
        </p:nvSpPr>
        <p:spPr>
          <a:xfrm>
            <a:off x="7431741" y="1690688"/>
            <a:ext cx="4144359" cy="4360488"/>
          </a:xfrm>
        </p:spPr>
        <p:txBody>
          <a:bodyPr>
            <a:normAutofit/>
          </a:bodyPr>
          <a:lstStyle/>
          <a:p>
            <a:pPr marL="0" indent="0">
              <a:lnSpc>
                <a:spcPct val="130000"/>
              </a:lnSpc>
              <a:spcBef>
                <a:spcPts val="0"/>
              </a:spcBef>
              <a:buNone/>
            </a:pPr>
            <a:r>
              <a:rPr lang="de-DE" sz="1900" dirty="0" smtClean="0">
                <a:latin typeface="Arial" panose="020B0604020202020204" pitchFamily="34" charset="0"/>
                <a:cs typeface="Arial" panose="020B0604020202020204" pitchFamily="34" charset="0"/>
              </a:rPr>
              <a:t>Sie </a:t>
            </a:r>
            <a:r>
              <a:rPr lang="de-DE" sz="1900" dirty="0">
                <a:latin typeface="Arial" panose="020B0604020202020204" pitchFamily="34" charset="0"/>
                <a:cs typeface="Arial" panose="020B0604020202020204" pitchFamily="34" charset="0"/>
              </a:rPr>
              <a:t>haben nun ein eigenes </a:t>
            </a:r>
            <a:r>
              <a:rPr lang="de-DE" sz="1900" dirty="0" smtClean="0">
                <a:latin typeface="Arial" panose="020B0604020202020204" pitchFamily="34" charset="0"/>
                <a:cs typeface="Arial" panose="020B0604020202020204" pitchFamily="34" charset="0"/>
              </a:rPr>
              <a:t>E-Mail- </a:t>
            </a:r>
            <a:r>
              <a:rPr lang="de-DE" sz="1900" dirty="0">
                <a:latin typeface="Arial" panose="020B0604020202020204" pitchFamily="34" charset="0"/>
                <a:cs typeface="Arial" panose="020B0604020202020204" pitchFamily="34" charset="0"/>
              </a:rPr>
              <a:t>Konto. Und da wird es gleich Zeit, die erste E-Mail zu versenden. </a:t>
            </a:r>
            <a:endParaRPr lang="de-DE" sz="1900" dirty="0" smtClean="0">
              <a:latin typeface="Arial" panose="020B0604020202020204" pitchFamily="34" charset="0"/>
              <a:cs typeface="Arial" panose="020B0604020202020204" pitchFamily="34" charset="0"/>
            </a:endParaRPr>
          </a:p>
          <a:p>
            <a:pPr marL="0" indent="0">
              <a:lnSpc>
                <a:spcPct val="130000"/>
              </a:lnSpc>
              <a:spcBef>
                <a:spcPts val="0"/>
              </a:spcBef>
              <a:buNone/>
            </a:pPr>
            <a:endParaRPr lang="de-DE" sz="1900" dirty="0" smtClean="0">
              <a:latin typeface="Arial" panose="020B0604020202020204" pitchFamily="34" charset="0"/>
              <a:cs typeface="Arial" panose="020B0604020202020204" pitchFamily="34" charset="0"/>
            </a:endParaRPr>
          </a:p>
          <a:p>
            <a:pPr marL="0" indent="0">
              <a:lnSpc>
                <a:spcPct val="130000"/>
              </a:lnSpc>
              <a:spcBef>
                <a:spcPts val="0"/>
              </a:spcBef>
              <a:buNone/>
            </a:pPr>
            <a:r>
              <a:rPr lang="de-DE" sz="1900" dirty="0" smtClean="0">
                <a:latin typeface="Arial" panose="020B0604020202020204" pitchFamily="34" charset="0"/>
                <a:cs typeface="Arial" panose="020B0604020202020204" pitchFamily="34" charset="0"/>
              </a:rPr>
              <a:t>Gehen Sie auf die Startseite Ihres Mailanbieters und loggen Sie sich mit Ihrer Mailadresse und Ihrem Passwort ein.</a:t>
            </a:r>
            <a:endParaRPr lang="de-DE" sz="1900" dirty="0">
              <a:latin typeface="Arial" panose="020B0604020202020204" pitchFamily="34" charset="0"/>
              <a:cs typeface="Arial" panose="020B0604020202020204" pitchFamily="34" charset="0"/>
            </a:endParaRPr>
          </a:p>
          <a:p>
            <a:pPr marL="0" indent="0">
              <a:lnSpc>
                <a:spcPct val="130000"/>
              </a:lnSpc>
              <a:spcBef>
                <a:spcPts val="0"/>
              </a:spcBef>
              <a:buNone/>
            </a:pPr>
            <a:endParaRPr lang="de-DE" sz="2300" dirty="0" smtClean="0">
              <a:latin typeface="Arial" panose="020B0604020202020204" pitchFamily="34" charset="0"/>
              <a:cs typeface="Arial" panose="020B0604020202020204" pitchFamily="34" charset="0"/>
            </a:endParaRPr>
          </a:p>
          <a:p>
            <a:pPr marL="0" indent="0">
              <a:buNone/>
            </a:pPr>
            <a:endParaRPr lang="de-DE" sz="2000" dirty="0" smtClean="0">
              <a:latin typeface="Arial" panose="020B0604020202020204" pitchFamily="34" charset="0"/>
              <a:cs typeface="Arial" panose="020B0604020202020204" pitchFamily="34" charset="0"/>
            </a:endParaRPr>
          </a:p>
          <a:p>
            <a:pPr marL="0" lvl="0" indent="0">
              <a:buNone/>
            </a:pPr>
            <a:endParaRPr lang="de-DE" sz="2000" dirty="0" smtClean="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p:txBody>
      </p:sp>
      <p:sp>
        <p:nvSpPr>
          <p:cNvPr id="6" name="Ellipse 5"/>
          <p:cNvSpPr/>
          <p:nvPr/>
        </p:nvSpPr>
        <p:spPr>
          <a:xfrm>
            <a:off x="838199" y="4437529"/>
            <a:ext cx="2558489" cy="672354"/>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92" y="2545492"/>
            <a:ext cx="6347422" cy="165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25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r="478" b="19236"/>
          <a:stretch/>
        </p:blipFill>
        <p:spPr>
          <a:xfrm>
            <a:off x="838199" y="1690688"/>
            <a:ext cx="6423213" cy="3594006"/>
          </a:xfrm>
          <a:prstGeom prst="rect">
            <a:avLst/>
          </a:prstGeom>
        </p:spPr>
      </p:pic>
      <p:sp>
        <p:nvSpPr>
          <p:cNvPr id="2" name="Titel 1"/>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So </a:t>
            </a:r>
            <a:r>
              <a:rPr lang="de-DE" sz="3600" dirty="0">
                <a:latin typeface="Arial" panose="020B0604020202020204" pitchFamily="34" charset="0"/>
                <a:cs typeface="Arial" panose="020B0604020202020204" pitchFamily="34" charset="0"/>
              </a:rPr>
              <a:t>schreiben Sie eine </a:t>
            </a:r>
            <a:r>
              <a:rPr lang="de-DE" sz="3600" dirty="0" smtClean="0">
                <a:latin typeface="Arial" panose="020B0604020202020204" pitchFamily="34" charset="0"/>
                <a:cs typeface="Arial" panose="020B0604020202020204" pitchFamily="34" charset="0"/>
              </a:rPr>
              <a:t>E-Mail</a:t>
            </a:r>
            <a:endParaRPr lang="de-DE" sz="3600" dirty="0">
              <a:latin typeface="Arial" panose="020B0604020202020204" pitchFamily="34" charset="0"/>
              <a:cs typeface="Arial" panose="020B0604020202020204" pitchFamily="34" charset="0"/>
            </a:endParaRPr>
          </a:p>
        </p:txBody>
      </p:sp>
      <p:sp>
        <p:nvSpPr>
          <p:cNvPr id="11" name="Inhaltsplatzhalter 2"/>
          <p:cNvSpPr>
            <a:spLocks noGrp="1"/>
          </p:cNvSpPr>
          <p:nvPr>
            <p:ph idx="1"/>
          </p:nvPr>
        </p:nvSpPr>
        <p:spPr>
          <a:xfrm>
            <a:off x="7431741" y="1690688"/>
            <a:ext cx="4144359" cy="1016653"/>
          </a:xfrm>
        </p:spPr>
        <p:txBody>
          <a:bodyPr>
            <a:normAutofit/>
          </a:bodyPr>
          <a:lstStyle/>
          <a:p>
            <a:pPr marL="0" indent="0">
              <a:lnSpc>
                <a:spcPct val="130000"/>
              </a:lnSpc>
              <a:spcBef>
                <a:spcPts val="0"/>
              </a:spcBef>
              <a:buNone/>
            </a:pPr>
            <a:r>
              <a:rPr lang="de-DE" sz="1900" dirty="0" smtClean="0">
                <a:latin typeface="Arial" panose="020B0604020202020204" pitchFamily="34" charset="0"/>
                <a:cs typeface="Arial" panose="020B0604020202020204" pitchFamily="34" charset="0"/>
              </a:rPr>
              <a:t>Klicken </a:t>
            </a:r>
            <a:r>
              <a:rPr lang="de-DE" sz="1900" dirty="0">
                <a:latin typeface="Arial" panose="020B0604020202020204" pitchFamily="34" charset="0"/>
                <a:cs typeface="Arial" panose="020B0604020202020204" pitchFamily="34" charset="0"/>
              </a:rPr>
              <a:t>Sie auf </a:t>
            </a:r>
            <a:r>
              <a:rPr lang="de-DE" sz="1900" dirty="0" smtClean="0">
                <a:latin typeface="Arial" panose="020B0604020202020204" pitchFamily="34" charset="0"/>
                <a:cs typeface="Arial" panose="020B0604020202020204" pitchFamily="34" charset="0"/>
              </a:rPr>
              <a:t>„ Neue E-Mail schreiben“.</a:t>
            </a:r>
            <a:endParaRPr lang="de-DE" sz="2300" dirty="0" smtClean="0">
              <a:latin typeface="Arial" panose="020B0604020202020204" pitchFamily="34" charset="0"/>
              <a:cs typeface="Arial" panose="020B0604020202020204" pitchFamily="34" charset="0"/>
            </a:endParaRPr>
          </a:p>
          <a:p>
            <a:pPr marL="0" indent="0">
              <a:buNone/>
            </a:pPr>
            <a:endParaRPr lang="de-DE" sz="2000" dirty="0" smtClean="0">
              <a:latin typeface="Arial" panose="020B0604020202020204" pitchFamily="34" charset="0"/>
              <a:cs typeface="Arial" panose="020B0604020202020204" pitchFamily="34" charset="0"/>
            </a:endParaRPr>
          </a:p>
          <a:p>
            <a:pPr marL="0" lvl="0" indent="0">
              <a:buNone/>
            </a:pPr>
            <a:endParaRPr lang="de-DE" sz="2000" dirty="0" smtClean="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p:txBody>
      </p:sp>
      <p:sp>
        <p:nvSpPr>
          <p:cNvPr id="7" name="Ellipse 6"/>
          <p:cNvSpPr/>
          <p:nvPr/>
        </p:nvSpPr>
        <p:spPr>
          <a:xfrm>
            <a:off x="2532529" y="4585447"/>
            <a:ext cx="1618130" cy="457200"/>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796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7" y="1793514"/>
            <a:ext cx="6355977" cy="4030867"/>
          </a:xfrm>
          <a:prstGeom prst="rect">
            <a:avLst/>
          </a:prstGeom>
        </p:spPr>
      </p:pic>
      <p:sp>
        <p:nvSpPr>
          <p:cNvPr id="2" name="Titel 1"/>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So </a:t>
            </a:r>
            <a:r>
              <a:rPr lang="de-DE" sz="3600" dirty="0">
                <a:latin typeface="Arial" panose="020B0604020202020204" pitchFamily="34" charset="0"/>
                <a:cs typeface="Arial" panose="020B0604020202020204" pitchFamily="34" charset="0"/>
              </a:rPr>
              <a:t>schreiben Sie eine </a:t>
            </a:r>
            <a:r>
              <a:rPr lang="de-DE" sz="3600" dirty="0" smtClean="0">
                <a:latin typeface="Arial" panose="020B0604020202020204" pitchFamily="34" charset="0"/>
                <a:cs typeface="Arial" panose="020B0604020202020204" pitchFamily="34" charset="0"/>
              </a:rPr>
              <a:t>E-Mail</a:t>
            </a:r>
            <a:endParaRPr lang="de-DE" sz="3600" dirty="0">
              <a:latin typeface="Arial" panose="020B0604020202020204" pitchFamily="34" charset="0"/>
              <a:cs typeface="Arial" panose="020B0604020202020204" pitchFamily="34" charset="0"/>
            </a:endParaRPr>
          </a:p>
        </p:txBody>
      </p:sp>
      <p:sp>
        <p:nvSpPr>
          <p:cNvPr id="11" name="Inhaltsplatzhalter 2"/>
          <p:cNvSpPr>
            <a:spLocks noGrp="1"/>
          </p:cNvSpPr>
          <p:nvPr>
            <p:ph idx="1"/>
          </p:nvPr>
        </p:nvSpPr>
        <p:spPr>
          <a:xfrm>
            <a:off x="7431741" y="1690688"/>
            <a:ext cx="4144359" cy="2603406"/>
          </a:xfrm>
        </p:spPr>
        <p:txBody>
          <a:bodyPr>
            <a:normAutofit lnSpcReduction="10000"/>
          </a:bodyPr>
          <a:lstStyle/>
          <a:p>
            <a:pPr marL="0" indent="0">
              <a:lnSpc>
                <a:spcPct val="130000"/>
              </a:lnSpc>
              <a:spcBef>
                <a:spcPts val="0"/>
              </a:spcBef>
              <a:buNone/>
            </a:pPr>
            <a:r>
              <a:rPr lang="de-DE" sz="1900" dirty="0" smtClean="0">
                <a:latin typeface="Arial" panose="020B0604020202020204" pitchFamily="34" charset="0"/>
                <a:cs typeface="Arial" panose="020B0604020202020204" pitchFamily="34" charset="0"/>
              </a:rPr>
              <a:t>Geben </a:t>
            </a:r>
            <a:r>
              <a:rPr lang="de-DE" sz="1900" dirty="0">
                <a:latin typeface="Arial" panose="020B0604020202020204" pitchFamily="34" charset="0"/>
                <a:cs typeface="Arial" panose="020B0604020202020204" pitchFamily="34" charset="0"/>
              </a:rPr>
              <a:t>Sie </a:t>
            </a:r>
            <a:r>
              <a:rPr lang="de-DE" sz="1900" dirty="0" smtClean="0">
                <a:latin typeface="Arial" panose="020B0604020202020204" pitchFamily="34" charset="0"/>
                <a:cs typeface="Arial" panose="020B0604020202020204" pitchFamily="34" charset="0"/>
              </a:rPr>
              <a:t>in der Zeile „An“ die </a:t>
            </a:r>
            <a:br>
              <a:rPr lang="de-DE" sz="1900" dirty="0" smtClean="0">
                <a:latin typeface="Arial" panose="020B0604020202020204" pitchFamily="34" charset="0"/>
                <a:cs typeface="Arial" panose="020B0604020202020204" pitchFamily="34" charset="0"/>
              </a:rPr>
            </a:br>
            <a:r>
              <a:rPr lang="de-DE" sz="1900" dirty="0" smtClean="0">
                <a:latin typeface="Arial" panose="020B0604020202020204" pitchFamily="34" charset="0"/>
                <a:cs typeface="Arial" panose="020B0604020202020204" pitchFamily="34" charset="0"/>
              </a:rPr>
              <a:t>E-Mail-Adresse eines Empfängers </a:t>
            </a:r>
            <a:r>
              <a:rPr lang="de-DE" sz="1900" dirty="0">
                <a:latin typeface="Arial" panose="020B0604020202020204" pitchFamily="34" charset="0"/>
                <a:cs typeface="Arial" panose="020B0604020202020204" pitchFamily="34" charset="0"/>
              </a:rPr>
              <a:t>ein. </a:t>
            </a:r>
            <a:endParaRPr lang="de-DE" sz="1900" dirty="0" smtClean="0">
              <a:latin typeface="Arial" panose="020B0604020202020204" pitchFamily="34" charset="0"/>
              <a:cs typeface="Arial" panose="020B0604020202020204" pitchFamily="34" charset="0"/>
            </a:endParaRPr>
          </a:p>
          <a:p>
            <a:pPr marL="0" indent="0">
              <a:lnSpc>
                <a:spcPct val="130000"/>
              </a:lnSpc>
              <a:spcBef>
                <a:spcPts val="0"/>
              </a:spcBef>
              <a:buNone/>
            </a:pPr>
            <a:r>
              <a:rPr lang="de-DE" sz="1900" dirty="0" smtClean="0">
                <a:latin typeface="Arial" panose="020B0604020202020204" pitchFamily="34" charset="0"/>
                <a:cs typeface="Arial" panose="020B0604020202020204" pitchFamily="34" charset="0"/>
              </a:rPr>
              <a:t>Sie </a:t>
            </a:r>
            <a:r>
              <a:rPr lang="de-DE" sz="1900" dirty="0">
                <a:latin typeface="Arial" panose="020B0604020202020204" pitchFamily="34" charset="0"/>
                <a:cs typeface="Arial" panose="020B0604020202020204" pitchFamily="34" charset="0"/>
              </a:rPr>
              <a:t>können auch mehrere Empfänger eingeben und so z.B. einen ganzen Verein oder Ihren Freundeskreis anschreiben. </a:t>
            </a:r>
            <a:endParaRPr lang="de-DE" sz="2000" dirty="0" smtClean="0">
              <a:latin typeface="Arial" panose="020B0604020202020204" pitchFamily="34" charset="0"/>
              <a:cs typeface="Arial" panose="020B0604020202020204" pitchFamily="34" charset="0"/>
            </a:endParaRPr>
          </a:p>
          <a:p>
            <a:pPr marL="0" lvl="0" indent="0">
              <a:buNone/>
            </a:pPr>
            <a:endParaRPr lang="de-DE" sz="2000" dirty="0" smtClean="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p:txBody>
      </p:sp>
      <p:sp>
        <p:nvSpPr>
          <p:cNvPr id="7" name="Ellipse 6"/>
          <p:cNvSpPr/>
          <p:nvPr/>
        </p:nvSpPr>
        <p:spPr>
          <a:xfrm>
            <a:off x="3989292" y="2343898"/>
            <a:ext cx="2577353" cy="466538"/>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052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So </a:t>
            </a:r>
            <a:r>
              <a:rPr lang="de-DE" sz="3600" dirty="0">
                <a:latin typeface="Arial" panose="020B0604020202020204" pitchFamily="34" charset="0"/>
                <a:cs typeface="Arial" panose="020B0604020202020204" pitchFamily="34" charset="0"/>
              </a:rPr>
              <a:t>schreiben Sie eine Mail</a:t>
            </a:r>
          </a:p>
        </p:txBody>
      </p:sp>
      <p:sp>
        <p:nvSpPr>
          <p:cNvPr id="11" name="Inhaltsplatzhalter 2"/>
          <p:cNvSpPr>
            <a:spLocks noGrp="1"/>
          </p:cNvSpPr>
          <p:nvPr>
            <p:ph idx="1"/>
          </p:nvPr>
        </p:nvSpPr>
        <p:spPr>
          <a:xfrm>
            <a:off x="7431741" y="1690687"/>
            <a:ext cx="4144359" cy="4351525"/>
          </a:xfrm>
        </p:spPr>
        <p:txBody>
          <a:bodyPr>
            <a:normAutofit/>
          </a:bodyPr>
          <a:lstStyle/>
          <a:p>
            <a:pPr marL="0" indent="0">
              <a:lnSpc>
                <a:spcPct val="130000"/>
              </a:lnSpc>
              <a:spcBef>
                <a:spcPts val="0"/>
              </a:spcBef>
              <a:buNone/>
            </a:pPr>
            <a:r>
              <a:rPr lang="de-DE" sz="1900" dirty="0">
                <a:latin typeface="Arial" panose="020B0604020202020204" pitchFamily="34" charset="0"/>
                <a:cs typeface="Arial" panose="020B0604020202020204" pitchFamily="34" charset="0"/>
              </a:rPr>
              <a:t>Es gibt </a:t>
            </a:r>
            <a:r>
              <a:rPr lang="de-DE" sz="1900" dirty="0" smtClean="0">
                <a:latin typeface="Arial" panose="020B0604020202020204" pitchFamily="34" charset="0"/>
                <a:cs typeface="Arial" panose="020B0604020202020204" pitchFamily="34" charset="0"/>
              </a:rPr>
              <a:t>die </a:t>
            </a:r>
            <a:r>
              <a:rPr lang="de-DE" sz="1900" dirty="0">
                <a:latin typeface="Arial" panose="020B0604020202020204" pitchFamily="34" charset="0"/>
                <a:cs typeface="Arial" panose="020B0604020202020204" pitchFamily="34" charset="0"/>
              </a:rPr>
              <a:t>Möglichkeit, Personen nicht direkt anzuschreiben, sondern sie lediglich in Kopie zu setzen. </a:t>
            </a:r>
            <a:r>
              <a:rPr lang="de-DE" sz="1900" dirty="0" smtClean="0">
                <a:latin typeface="Arial" panose="020B0604020202020204" pitchFamily="34" charset="0"/>
                <a:cs typeface="Arial" panose="020B0604020202020204" pitchFamily="34" charset="0"/>
              </a:rPr>
              <a:t>Tragen </a:t>
            </a:r>
            <a:r>
              <a:rPr lang="de-DE" sz="1900" dirty="0">
                <a:latin typeface="Arial" panose="020B0604020202020204" pitchFamily="34" charset="0"/>
                <a:cs typeface="Arial" panose="020B0604020202020204" pitchFamily="34" charset="0"/>
              </a:rPr>
              <a:t>Sie </a:t>
            </a:r>
            <a:r>
              <a:rPr lang="de-DE" sz="1900" dirty="0" smtClean="0">
                <a:latin typeface="Arial" panose="020B0604020202020204" pitchFamily="34" charset="0"/>
                <a:cs typeface="Arial" panose="020B0604020202020204" pitchFamily="34" charset="0"/>
              </a:rPr>
              <a:t>dafür diese </a:t>
            </a:r>
            <a:r>
              <a:rPr lang="de-DE" sz="1900" dirty="0">
                <a:latin typeface="Arial" panose="020B0604020202020204" pitchFamily="34" charset="0"/>
                <a:cs typeface="Arial" panose="020B0604020202020204" pitchFamily="34" charset="0"/>
              </a:rPr>
              <a:t>E-Mail-Adresse in </a:t>
            </a:r>
            <a:r>
              <a:rPr lang="de-DE" sz="1900" dirty="0" smtClean="0">
                <a:latin typeface="Arial" panose="020B0604020202020204" pitchFamily="34" charset="0"/>
                <a:cs typeface="Arial" panose="020B0604020202020204" pitchFamily="34" charset="0"/>
              </a:rPr>
              <a:t>das Feld </a:t>
            </a:r>
            <a:r>
              <a:rPr lang="de-DE" sz="1900" dirty="0">
                <a:latin typeface="Arial" panose="020B0604020202020204" pitchFamily="34" charset="0"/>
                <a:cs typeface="Arial" panose="020B0604020202020204" pitchFamily="34" charset="0"/>
              </a:rPr>
              <a:t>„CC“ sein. </a:t>
            </a:r>
            <a:endParaRPr lang="de-DE" sz="1900" dirty="0" smtClean="0">
              <a:latin typeface="Arial" panose="020B0604020202020204" pitchFamily="34" charset="0"/>
              <a:cs typeface="Arial" panose="020B0604020202020204" pitchFamily="34" charset="0"/>
            </a:endParaRPr>
          </a:p>
          <a:p>
            <a:pPr marL="0" indent="0">
              <a:lnSpc>
                <a:spcPct val="130000"/>
              </a:lnSpc>
              <a:spcBef>
                <a:spcPts val="0"/>
              </a:spcBef>
              <a:buNone/>
            </a:pPr>
            <a:endParaRPr lang="de-DE" sz="1900" dirty="0">
              <a:latin typeface="Arial" panose="020B0604020202020204" pitchFamily="34" charset="0"/>
              <a:cs typeface="Arial" panose="020B0604020202020204" pitchFamily="34" charset="0"/>
            </a:endParaRPr>
          </a:p>
          <a:p>
            <a:pPr marL="0" indent="0">
              <a:lnSpc>
                <a:spcPct val="130000"/>
              </a:lnSpc>
              <a:spcBef>
                <a:spcPts val="0"/>
              </a:spcBef>
              <a:buNone/>
            </a:pPr>
            <a:r>
              <a:rPr lang="de-DE" sz="1900" dirty="0">
                <a:latin typeface="Arial" panose="020B0604020202020204" pitchFamily="34" charset="0"/>
                <a:cs typeface="Arial" panose="020B0604020202020204" pitchFamily="34" charset="0"/>
              </a:rPr>
              <a:t>Wenn Sie nicht möchten, dass der Empfänger </a:t>
            </a:r>
            <a:r>
              <a:rPr lang="de-DE" sz="1900" dirty="0" smtClean="0">
                <a:latin typeface="Arial" panose="020B0604020202020204" pitchFamily="34" charset="0"/>
                <a:cs typeface="Arial" panose="020B0604020202020204" pitchFamily="34" charset="0"/>
              </a:rPr>
              <a:t>erfährt, </a:t>
            </a:r>
            <a:r>
              <a:rPr lang="de-DE" sz="1900" dirty="0">
                <a:latin typeface="Arial" panose="020B0604020202020204" pitchFamily="34" charset="0"/>
                <a:cs typeface="Arial" panose="020B0604020202020204" pitchFamily="34" charset="0"/>
              </a:rPr>
              <a:t>an wen Sie die E-Mail noch senden, tragen Sie die weiteren Adressen in das Feld „Bcc“ ein. </a:t>
            </a:r>
          </a:p>
          <a:p>
            <a:pPr marL="0" lvl="0" indent="0">
              <a:buNone/>
            </a:pPr>
            <a:endParaRPr lang="de-DE" sz="2000" dirty="0" smtClean="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p:txBody>
      </p:sp>
      <p:pic>
        <p:nvPicPr>
          <p:cNvPr id="5" name="Bildplatzhalt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908" r="5908"/>
          <a:stretch>
            <a:fillRect/>
          </a:stretch>
        </p:blipFill>
        <p:spPr>
          <a:xfrm>
            <a:off x="838199" y="1825625"/>
            <a:ext cx="5969813" cy="4104528"/>
          </a:xfrm>
        </p:spPr>
      </p:pic>
      <p:sp>
        <p:nvSpPr>
          <p:cNvPr id="7" name="Ellipse 6"/>
          <p:cNvSpPr/>
          <p:nvPr/>
        </p:nvSpPr>
        <p:spPr>
          <a:xfrm>
            <a:off x="3496235" y="3173502"/>
            <a:ext cx="2684930" cy="860616"/>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455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Einfügen des @ Zeichens</a:t>
            </a:r>
            <a:endParaRPr lang="de-DE" sz="3600" dirty="0">
              <a:latin typeface="Arial" panose="020B0604020202020204" pitchFamily="34" charset="0"/>
              <a:cs typeface="Arial" panose="020B0604020202020204" pitchFamily="34" charset="0"/>
            </a:endParaRPr>
          </a:p>
        </p:txBody>
      </p:sp>
      <p:sp>
        <p:nvSpPr>
          <p:cNvPr id="7" name="Inhaltsplatzhalter 2"/>
          <p:cNvSpPr txBox="1">
            <a:spLocks/>
          </p:cNvSpPr>
          <p:nvPr/>
        </p:nvSpPr>
        <p:spPr>
          <a:xfrm>
            <a:off x="914399" y="2106705"/>
            <a:ext cx="10856260" cy="3567953"/>
          </a:xfrm>
          <a:prstGeom prst="rect">
            <a:avLst/>
          </a:prstGeom>
          <a:ln w="19050">
            <a:solidFill>
              <a:srgbClr val="00689F"/>
            </a:solidFill>
          </a:ln>
        </p:spPr>
        <p:txBody>
          <a:bodyPr vert="horz" lIns="91440" tIns="45720" rIns="91440" bIns="45720" rtlCol="0">
            <a:normAutofit fontScale="92500"/>
          </a:bodyPr>
          <a:lstStyle>
            <a:lvl1pPr marL="514350" indent="-514350" algn="l" defTabSz="914400" rtl="0" eaLnBrk="1" latinLnBrk="0" hangingPunct="1">
              <a:lnSpc>
                <a:spcPct val="90000"/>
              </a:lnSpc>
              <a:spcBef>
                <a:spcPts val="1000"/>
              </a:spcBef>
              <a:buClr>
                <a:srgbClr val="90A039"/>
              </a:buClr>
              <a:buFont typeface="Arial" panose="020B0604020202020204" pitchFamily="34" charset="0"/>
              <a:buChar char="•"/>
              <a:defRPr sz="2800" kern="1200" baseline="0">
                <a:solidFill>
                  <a:schemeClr val="tx1"/>
                </a:solidFill>
                <a:latin typeface="+mn-lt"/>
                <a:ea typeface="+mn-ea"/>
                <a:cs typeface="+mn-cs"/>
              </a:defRPr>
            </a:lvl1pPr>
            <a:lvl2pPr marL="914400" indent="-457200" algn="l" defTabSz="914400" rtl="0" eaLnBrk="1" latinLnBrk="0" hangingPunct="1">
              <a:lnSpc>
                <a:spcPct val="90000"/>
              </a:lnSpc>
              <a:spcBef>
                <a:spcPts val="500"/>
              </a:spcBef>
              <a:buClr>
                <a:srgbClr val="90A039"/>
              </a:buClr>
              <a:buFont typeface="Arial" panose="020B0604020202020204" pitchFamily="34" charset="0"/>
              <a:buChar char="•"/>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rgbClr val="90A039"/>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rgbClr val="90A039"/>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40000"/>
              </a:lnSpc>
              <a:spcBef>
                <a:spcPts val="0"/>
              </a:spcBef>
              <a:buNone/>
            </a:pPr>
            <a:r>
              <a:rPr lang="de-DE" sz="3100" b="1" dirty="0" smtClean="0">
                <a:solidFill>
                  <a:srgbClr val="00689F"/>
                </a:solidFill>
                <a:latin typeface="Arial" panose="020B0604020202020204" pitchFamily="34" charset="0"/>
                <a:cs typeface="Arial" panose="020B0604020202020204" pitchFamily="34" charset="0"/>
              </a:rPr>
              <a:t>Hinweis</a:t>
            </a:r>
            <a:r>
              <a:rPr lang="de-DE" sz="2600" b="1" dirty="0" smtClean="0">
                <a:solidFill>
                  <a:srgbClr val="00689F"/>
                </a:solidFill>
                <a:latin typeface="Arial" panose="020B0604020202020204" pitchFamily="34" charset="0"/>
                <a:cs typeface="Arial" panose="020B0604020202020204" pitchFamily="34" charset="0"/>
              </a:rPr>
              <a:t> </a:t>
            </a:r>
            <a:r>
              <a:rPr lang="de-DE" sz="2600" dirty="0" smtClean="0">
                <a:latin typeface="Arial" panose="020B0604020202020204" pitchFamily="34" charset="0"/>
                <a:cs typeface="Arial" panose="020B0604020202020204" pitchFamily="34" charset="0"/>
              </a:rPr>
              <a:t/>
            </a:r>
            <a:br>
              <a:rPr lang="de-DE" sz="2600" dirty="0" smtClean="0">
                <a:latin typeface="Arial" panose="020B0604020202020204" pitchFamily="34" charset="0"/>
                <a:cs typeface="Arial" panose="020B0604020202020204" pitchFamily="34" charset="0"/>
              </a:rPr>
            </a:br>
            <a:r>
              <a:rPr lang="de-DE" sz="2100" dirty="0">
                <a:latin typeface="Arial" panose="020B0604020202020204" pitchFamily="34" charset="0"/>
                <a:cs typeface="Arial" panose="020B0604020202020204" pitchFamily="34" charset="0"/>
              </a:rPr>
              <a:t>D</a:t>
            </a:r>
            <a:r>
              <a:rPr lang="de-DE" sz="2100" dirty="0" smtClean="0">
                <a:latin typeface="Arial" panose="020B0604020202020204" pitchFamily="34" charset="0"/>
                <a:cs typeface="Arial" panose="020B0604020202020204" pitchFamily="34" charset="0"/>
              </a:rPr>
              <a:t>ie  </a:t>
            </a:r>
            <a:r>
              <a:rPr lang="de-DE" sz="2100" dirty="0">
                <a:latin typeface="Arial" panose="020B0604020202020204" pitchFamily="34" charset="0"/>
                <a:cs typeface="Arial" panose="020B0604020202020204" pitchFamily="34" charset="0"/>
              </a:rPr>
              <a:t>Eingabe des @-</a:t>
            </a:r>
            <a:r>
              <a:rPr lang="de-DE" sz="2100" dirty="0" smtClean="0">
                <a:latin typeface="Arial" panose="020B0604020202020204" pitchFamily="34" charset="0"/>
                <a:cs typeface="Arial" panose="020B0604020202020204" pitchFamily="34" charset="0"/>
              </a:rPr>
              <a:t>Zeichens ist je nach Betriebssystems Ihres Computers unterschiedlich:  </a:t>
            </a:r>
            <a:r>
              <a:rPr lang="de-DE" sz="2100" dirty="0">
                <a:latin typeface="Arial" panose="020B0604020202020204" pitchFamily="34" charset="0"/>
                <a:cs typeface="Arial" panose="020B0604020202020204" pitchFamily="34" charset="0"/>
              </a:rPr>
              <a:t/>
            </a:r>
            <a:br>
              <a:rPr lang="de-DE" sz="2100" dirty="0">
                <a:latin typeface="Arial" panose="020B0604020202020204" pitchFamily="34" charset="0"/>
                <a:cs typeface="Arial" panose="020B0604020202020204" pitchFamily="34" charset="0"/>
              </a:rPr>
            </a:br>
            <a:r>
              <a:rPr lang="de-DE" sz="2100" u="sng" dirty="0" smtClean="0">
                <a:latin typeface="Arial" panose="020B0604020202020204" pitchFamily="34" charset="0"/>
                <a:cs typeface="Arial" panose="020B0604020202020204" pitchFamily="34" charset="0"/>
              </a:rPr>
              <a:t>Bei Windows:</a:t>
            </a:r>
            <a:endParaRPr lang="de-DE" sz="2100" u="sng" dirty="0">
              <a:latin typeface="Arial" panose="020B0604020202020204" pitchFamily="34" charset="0"/>
              <a:cs typeface="Arial" panose="020B0604020202020204" pitchFamily="34" charset="0"/>
            </a:endParaRPr>
          </a:p>
          <a:p>
            <a:pPr marL="0" indent="0">
              <a:lnSpc>
                <a:spcPct val="120000"/>
              </a:lnSpc>
              <a:buNone/>
            </a:pPr>
            <a:r>
              <a:rPr lang="de-DE" sz="2100" dirty="0">
                <a:latin typeface="Arial" panose="020B0604020202020204" pitchFamily="34" charset="0"/>
                <a:cs typeface="Arial" panose="020B0604020202020204" pitchFamily="34" charset="0"/>
              </a:rPr>
              <a:t>Halten Sie die </a:t>
            </a:r>
            <a:r>
              <a:rPr lang="de-DE" sz="2100" dirty="0" smtClean="0">
                <a:latin typeface="Arial" panose="020B0604020202020204" pitchFamily="34" charset="0"/>
                <a:cs typeface="Arial" panose="020B0604020202020204" pitchFamily="34" charset="0"/>
              </a:rPr>
              <a:t>„</a:t>
            </a:r>
            <a:r>
              <a:rPr lang="de-DE" sz="2100" dirty="0" err="1" smtClean="0">
                <a:latin typeface="Arial" panose="020B0604020202020204" pitchFamily="34" charset="0"/>
                <a:cs typeface="Arial" panose="020B0604020202020204" pitchFamily="34" charset="0"/>
              </a:rPr>
              <a:t>AltGr</a:t>
            </a:r>
            <a:r>
              <a:rPr lang="de-DE" sz="2100" dirty="0" smtClean="0">
                <a:latin typeface="Arial" panose="020B0604020202020204" pitchFamily="34" charset="0"/>
                <a:cs typeface="Arial" panose="020B0604020202020204" pitchFamily="34" charset="0"/>
              </a:rPr>
              <a:t>“-Taste </a:t>
            </a:r>
            <a:r>
              <a:rPr lang="de-DE" sz="2100" dirty="0">
                <a:latin typeface="Arial" panose="020B0604020202020204" pitchFamily="34" charset="0"/>
                <a:cs typeface="Arial" panose="020B0604020202020204" pitchFamily="34" charset="0"/>
              </a:rPr>
              <a:t>gedrückt und drücken Sie zusätzlich auf die </a:t>
            </a:r>
            <a:r>
              <a:rPr lang="de-DE" sz="2100" dirty="0" smtClean="0">
                <a:latin typeface="Arial" panose="020B0604020202020204" pitchFamily="34" charset="0"/>
                <a:cs typeface="Arial" panose="020B0604020202020204" pitchFamily="34" charset="0"/>
              </a:rPr>
              <a:t>„Q“-Taste</a:t>
            </a:r>
            <a:r>
              <a:rPr lang="de-DE" sz="2100" dirty="0">
                <a:latin typeface="Arial" panose="020B0604020202020204" pitchFamily="34" charset="0"/>
                <a:cs typeface="Arial" panose="020B0604020202020204" pitchFamily="34" charset="0"/>
              </a:rPr>
              <a:t>.</a:t>
            </a:r>
          </a:p>
          <a:p>
            <a:pPr marL="0" indent="0">
              <a:lnSpc>
                <a:spcPct val="120000"/>
              </a:lnSpc>
              <a:buNone/>
            </a:pPr>
            <a:r>
              <a:rPr lang="de-DE" sz="2100" u="sng" smtClean="0">
                <a:latin typeface="Arial" panose="020B0604020202020204" pitchFamily="34" charset="0"/>
                <a:cs typeface="Arial" panose="020B0604020202020204" pitchFamily="34" charset="0"/>
              </a:rPr>
              <a:t>Bei Apple</a:t>
            </a:r>
            <a:r>
              <a:rPr lang="de-DE" sz="2100" u="sng" dirty="0">
                <a:latin typeface="Arial" panose="020B0604020202020204" pitchFamily="34" charset="0"/>
                <a:cs typeface="Arial" panose="020B0604020202020204" pitchFamily="34" charset="0"/>
              </a:rPr>
              <a:t>:</a:t>
            </a:r>
          </a:p>
          <a:p>
            <a:pPr marL="0" indent="0">
              <a:buNone/>
            </a:pPr>
            <a:r>
              <a:rPr lang="de-DE" sz="2100" dirty="0">
                <a:latin typeface="Arial" panose="020B0604020202020204" pitchFamily="34" charset="0"/>
                <a:cs typeface="Arial" panose="020B0604020202020204" pitchFamily="34" charset="0"/>
              </a:rPr>
              <a:t>Auf den älteren Tastaturen müssen Sie gleichzeitig die Tasten "Umschalten", "Alt" und "1" drücken.</a:t>
            </a:r>
          </a:p>
          <a:p>
            <a:pPr marL="0" indent="0">
              <a:buNone/>
            </a:pPr>
            <a:r>
              <a:rPr lang="de-DE" sz="2100" dirty="0">
                <a:latin typeface="Arial" panose="020B0604020202020204" pitchFamily="34" charset="0"/>
                <a:cs typeface="Arial" panose="020B0604020202020204" pitchFamily="34" charset="0"/>
              </a:rPr>
              <a:t>Auf neueren Mac-Tastaturen lässt sich das </a:t>
            </a:r>
            <a:r>
              <a:rPr lang="de-DE" sz="2100" dirty="0" smtClean="0">
                <a:latin typeface="Arial" panose="020B0604020202020204" pitchFamily="34" charset="0"/>
                <a:cs typeface="Arial" panose="020B0604020202020204" pitchFamily="34" charset="0"/>
              </a:rPr>
              <a:t>@ Zeichen </a:t>
            </a:r>
            <a:r>
              <a:rPr lang="de-DE" sz="2100" dirty="0">
                <a:latin typeface="Arial" panose="020B0604020202020204" pitchFamily="34" charset="0"/>
                <a:cs typeface="Arial" panose="020B0604020202020204" pitchFamily="34" charset="0"/>
              </a:rPr>
              <a:t>über "Alt" und "L" einfügen</a:t>
            </a:r>
            <a:r>
              <a:rPr lang="de-DE" sz="2100" dirty="0" smtClean="0">
                <a:latin typeface="Arial" panose="020B0604020202020204" pitchFamily="34" charset="0"/>
                <a:cs typeface="Arial" panose="020B0604020202020204" pitchFamily="34" charset="0"/>
              </a:rPr>
              <a:t>.</a:t>
            </a:r>
            <a:r>
              <a:rPr lang="de-DE" sz="1400" dirty="0" smtClean="0">
                <a:latin typeface="Arial" panose="020B0604020202020204" pitchFamily="34" charset="0"/>
                <a:cs typeface="Arial" panose="020B0604020202020204" pitchFamily="34" charset="0"/>
              </a:rPr>
              <a:t> </a:t>
            </a:r>
            <a:endParaRPr lang="de-DE" sz="1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dirty="0">
              <a:latin typeface="Arial" panose="020B0604020202020204" pitchFamily="34" charset="0"/>
              <a:cs typeface="Arial" panose="020B0604020202020204" pitchFamily="34" charset="0"/>
            </a:endParaRPr>
          </a:p>
        </p:txBody>
      </p:sp>
      <p:pic>
        <p:nvPicPr>
          <p:cNvPr id="4" name="Picture 2" descr="C:\Users\fischer\AppData\Local\Microsoft\Windows\INetCache\IE\MU409IZZ\120px-Achtung.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8900" y="1659495"/>
            <a:ext cx="9144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496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122" r="4122"/>
          <a:stretch>
            <a:fillRect/>
          </a:stretch>
        </p:blipFill>
        <p:spPr>
          <a:xfrm>
            <a:off x="838199" y="1848896"/>
            <a:ext cx="5804648" cy="3990969"/>
          </a:xfrm>
        </p:spPr>
      </p:pic>
      <p:sp>
        <p:nvSpPr>
          <p:cNvPr id="2" name="Titel 1"/>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So </a:t>
            </a:r>
            <a:r>
              <a:rPr lang="de-DE" sz="3600" dirty="0">
                <a:latin typeface="Arial" panose="020B0604020202020204" pitchFamily="34" charset="0"/>
                <a:cs typeface="Arial" panose="020B0604020202020204" pitchFamily="34" charset="0"/>
              </a:rPr>
              <a:t>schreiben Sie eine </a:t>
            </a:r>
            <a:r>
              <a:rPr lang="de-DE" sz="3600" dirty="0" smtClean="0">
                <a:latin typeface="Arial" panose="020B0604020202020204" pitchFamily="34" charset="0"/>
                <a:cs typeface="Arial" panose="020B0604020202020204" pitchFamily="34" charset="0"/>
              </a:rPr>
              <a:t>E-Mail</a:t>
            </a:r>
            <a:endParaRPr lang="de-DE" sz="3600" dirty="0">
              <a:latin typeface="Arial" panose="020B0604020202020204" pitchFamily="34" charset="0"/>
              <a:cs typeface="Arial" panose="020B0604020202020204" pitchFamily="34" charset="0"/>
            </a:endParaRPr>
          </a:p>
        </p:txBody>
      </p:sp>
      <p:sp>
        <p:nvSpPr>
          <p:cNvPr id="11" name="Inhaltsplatzhalter 2"/>
          <p:cNvSpPr>
            <a:spLocks noGrp="1"/>
          </p:cNvSpPr>
          <p:nvPr>
            <p:ph idx="1"/>
          </p:nvPr>
        </p:nvSpPr>
        <p:spPr>
          <a:xfrm>
            <a:off x="7431741" y="1690688"/>
            <a:ext cx="4144359" cy="478772"/>
          </a:xfrm>
        </p:spPr>
        <p:txBody>
          <a:bodyPr>
            <a:normAutofit/>
          </a:bodyPr>
          <a:lstStyle/>
          <a:p>
            <a:pPr marL="0" indent="0">
              <a:lnSpc>
                <a:spcPct val="130000"/>
              </a:lnSpc>
              <a:spcBef>
                <a:spcPts val="0"/>
              </a:spcBef>
              <a:buNone/>
            </a:pPr>
            <a:r>
              <a:rPr lang="de-DE" sz="1900" dirty="0" smtClean="0">
                <a:latin typeface="Arial" panose="020B0604020202020204" pitchFamily="34" charset="0"/>
                <a:cs typeface="Arial" panose="020B0604020202020204" pitchFamily="34" charset="0"/>
              </a:rPr>
              <a:t>Füllen </a:t>
            </a:r>
            <a:r>
              <a:rPr lang="de-DE" sz="1900" dirty="0">
                <a:latin typeface="Arial" panose="020B0604020202020204" pitchFamily="34" charset="0"/>
                <a:cs typeface="Arial" panose="020B0604020202020204" pitchFamily="34" charset="0"/>
              </a:rPr>
              <a:t>Sie die Betreff-Zeile aus. </a:t>
            </a:r>
            <a:endParaRPr lang="de-DE" sz="2000" dirty="0" smtClean="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p:txBody>
      </p:sp>
      <p:sp>
        <p:nvSpPr>
          <p:cNvPr id="7" name="Ellipse 6"/>
          <p:cNvSpPr/>
          <p:nvPr/>
        </p:nvSpPr>
        <p:spPr>
          <a:xfrm>
            <a:off x="4047565" y="3990924"/>
            <a:ext cx="1891551" cy="418233"/>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8" name="Textfeld 7"/>
          <p:cNvSpPr txBox="1"/>
          <p:nvPr/>
        </p:nvSpPr>
        <p:spPr>
          <a:xfrm>
            <a:off x="7503459" y="2662519"/>
            <a:ext cx="4258235" cy="2363724"/>
          </a:xfrm>
          <a:prstGeom prst="rect">
            <a:avLst/>
          </a:prstGeom>
          <a:noFill/>
          <a:ln w="19050">
            <a:solidFill>
              <a:srgbClr val="00689F"/>
            </a:solidFill>
          </a:ln>
        </p:spPr>
        <p:txBody>
          <a:bodyPr wrap="square" rtlCol="0">
            <a:spAutoFit/>
          </a:bodyPr>
          <a:lstStyle/>
          <a:p>
            <a:r>
              <a:rPr lang="de-DE" b="1" dirty="0">
                <a:solidFill>
                  <a:srgbClr val="00689F"/>
                </a:solidFill>
                <a:latin typeface="Arial" panose="020B0604020202020204" pitchFamily="34" charset="0"/>
                <a:cs typeface="Arial" panose="020B0604020202020204" pitchFamily="34" charset="0"/>
              </a:rPr>
              <a:t>Hinweis</a:t>
            </a:r>
          </a:p>
          <a:p>
            <a:pPr lvl="0">
              <a:lnSpc>
                <a:spcPct val="120000"/>
              </a:lnSpc>
            </a:pPr>
            <a:r>
              <a:rPr lang="de-DE" dirty="0" smtClean="0">
                <a:latin typeface="Arial" panose="020B0604020202020204" pitchFamily="34" charset="0"/>
                <a:cs typeface="Arial" panose="020B0604020202020204" pitchFamily="34" charset="0"/>
              </a:rPr>
              <a:t>Formulieren </a:t>
            </a:r>
            <a:r>
              <a:rPr lang="de-DE" dirty="0">
                <a:latin typeface="Arial" panose="020B0604020202020204" pitchFamily="34" charset="0"/>
                <a:cs typeface="Arial" panose="020B0604020202020204" pitchFamily="34" charset="0"/>
              </a:rPr>
              <a:t>Sie den Text prägnant, denn ein </a:t>
            </a:r>
            <a:r>
              <a:rPr lang="de-DE" dirty="0" smtClean="0">
                <a:latin typeface="Arial" panose="020B0604020202020204" pitchFamily="34" charset="0"/>
                <a:cs typeface="Arial" panose="020B0604020202020204" pitchFamily="34" charset="0"/>
              </a:rPr>
              <a:t>einfaches „Hallo</a:t>
            </a:r>
            <a:r>
              <a:rPr lang="de-DE" dirty="0">
                <a:latin typeface="Arial" panose="020B0604020202020204" pitchFamily="34" charset="0"/>
                <a:cs typeface="Arial" panose="020B0604020202020204" pitchFamily="34" charset="0"/>
              </a:rPr>
              <a:t>“ kann dazu führen, dass die Nachricht gar nicht gelesen </a:t>
            </a:r>
            <a:r>
              <a:rPr lang="de-DE" dirty="0" smtClean="0">
                <a:latin typeface="Arial" panose="020B0604020202020204" pitchFamily="34" charset="0"/>
                <a:cs typeface="Arial" panose="020B0604020202020204" pitchFamily="34" charset="0"/>
              </a:rPr>
              <a:t>wird. </a:t>
            </a:r>
            <a:r>
              <a:rPr lang="de-DE" dirty="0">
                <a:latin typeface="Arial" panose="020B0604020202020204" pitchFamily="34" charset="0"/>
                <a:cs typeface="Arial" panose="020B0604020202020204" pitchFamily="34" charset="0"/>
              </a:rPr>
              <a:t>Besser ist beispielsweise „Einladung zum Geburtstag“ oder „Treffen zum Wandern“.</a:t>
            </a:r>
          </a:p>
        </p:txBody>
      </p:sp>
      <p:pic>
        <p:nvPicPr>
          <p:cNvPr id="9" name="Picture 2" descr="C:\Users\fischer\AppData\Local\Microsoft\Windows\INetCache\IE\MU409IZZ\120px-Achtung.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8900" y="2169460"/>
            <a:ext cx="9144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468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So </a:t>
            </a:r>
            <a:r>
              <a:rPr lang="de-DE" sz="3600" dirty="0">
                <a:latin typeface="Arial" panose="020B0604020202020204" pitchFamily="34" charset="0"/>
                <a:cs typeface="Arial" panose="020B0604020202020204" pitchFamily="34" charset="0"/>
              </a:rPr>
              <a:t>schreiben Sie eine </a:t>
            </a:r>
            <a:r>
              <a:rPr lang="de-DE" sz="3600" dirty="0" smtClean="0">
                <a:latin typeface="Arial" panose="020B0604020202020204" pitchFamily="34" charset="0"/>
                <a:cs typeface="Arial" panose="020B0604020202020204" pitchFamily="34" charset="0"/>
              </a:rPr>
              <a:t>E-Mail</a:t>
            </a:r>
            <a:endParaRPr lang="de-DE" sz="3600" dirty="0">
              <a:latin typeface="Arial" panose="020B0604020202020204" pitchFamily="34" charset="0"/>
              <a:cs typeface="Arial" panose="020B0604020202020204" pitchFamily="34" charset="0"/>
            </a:endParaRPr>
          </a:p>
        </p:txBody>
      </p:sp>
      <p:sp>
        <p:nvSpPr>
          <p:cNvPr id="3" name="Rechteck 2"/>
          <p:cNvSpPr/>
          <p:nvPr/>
        </p:nvSpPr>
        <p:spPr>
          <a:xfrm>
            <a:off x="7422746" y="1780400"/>
            <a:ext cx="4769254" cy="384721"/>
          </a:xfrm>
          <a:prstGeom prst="rect">
            <a:avLst/>
          </a:prstGeom>
        </p:spPr>
        <p:txBody>
          <a:bodyPr wrap="none">
            <a:spAutoFit/>
          </a:bodyPr>
          <a:lstStyle/>
          <a:p>
            <a:r>
              <a:rPr lang="de-DE" sz="1900" dirty="0" smtClean="0">
                <a:latin typeface="Arial" panose="020B0604020202020204" pitchFamily="34" charset="0"/>
                <a:cs typeface="Arial" panose="020B0604020202020204" pitchFamily="34" charset="0"/>
              </a:rPr>
              <a:t>Nun </a:t>
            </a:r>
            <a:r>
              <a:rPr lang="de-DE" sz="1900" dirty="0">
                <a:latin typeface="Arial" panose="020B0604020202020204" pitchFamily="34" charset="0"/>
                <a:cs typeface="Arial" panose="020B0604020202020204" pitchFamily="34" charset="0"/>
              </a:rPr>
              <a:t>können Sie Ihre Nachricht schreiben</a:t>
            </a:r>
            <a:r>
              <a:rPr lang="de-DE" dirty="0">
                <a:latin typeface="Arial" panose="020B0604020202020204" pitchFamily="34" charset="0"/>
                <a:cs typeface="Arial" panose="020B0604020202020204" pitchFamily="34" charset="0"/>
              </a:rPr>
              <a:t>. </a:t>
            </a:r>
          </a:p>
        </p:txBody>
      </p:sp>
      <p:sp>
        <p:nvSpPr>
          <p:cNvPr id="9" name="Textfeld 8"/>
          <p:cNvSpPr txBox="1"/>
          <p:nvPr/>
        </p:nvSpPr>
        <p:spPr>
          <a:xfrm>
            <a:off x="7582491" y="2759888"/>
            <a:ext cx="4258235" cy="1698927"/>
          </a:xfrm>
          <a:prstGeom prst="rect">
            <a:avLst/>
          </a:prstGeom>
          <a:noFill/>
          <a:ln w="19050">
            <a:solidFill>
              <a:srgbClr val="00689F"/>
            </a:solidFill>
          </a:ln>
        </p:spPr>
        <p:txBody>
          <a:bodyPr wrap="square" rtlCol="0">
            <a:spAutoFit/>
          </a:bodyPr>
          <a:lstStyle/>
          <a:p>
            <a:r>
              <a:rPr lang="de-DE" b="1" dirty="0" smtClean="0">
                <a:solidFill>
                  <a:srgbClr val="00689F"/>
                </a:solidFill>
                <a:latin typeface="Arial" panose="020B0604020202020204" pitchFamily="34" charset="0"/>
                <a:cs typeface="Arial" panose="020B0604020202020204" pitchFamily="34" charset="0"/>
              </a:rPr>
              <a:t>Hinweis</a:t>
            </a:r>
          </a:p>
          <a:p>
            <a:pPr>
              <a:lnSpc>
                <a:spcPct val="120000"/>
              </a:lnSpc>
            </a:pPr>
            <a:r>
              <a:rPr lang="de-DE" dirty="0">
                <a:latin typeface="Arial" panose="020B0604020202020204" pitchFamily="34" charset="0"/>
                <a:cs typeface="Arial" panose="020B0604020202020204" pitchFamily="34" charset="0"/>
              </a:rPr>
              <a:t>Achten </a:t>
            </a:r>
            <a:r>
              <a:rPr lang="de-DE">
                <a:latin typeface="Arial" panose="020B0604020202020204" pitchFamily="34" charset="0"/>
                <a:cs typeface="Arial" panose="020B0604020202020204" pitchFamily="34" charset="0"/>
              </a:rPr>
              <a:t>Sie </a:t>
            </a:r>
            <a:r>
              <a:rPr lang="de-DE" smtClean="0">
                <a:latin typeface="Arial" panose="020B0604020202020204" pitchFamily="34" charset="0"/>
                <a:cs typeface="Arial" panose="020B0604020202020204" pitchFamily="34" charset="0"/>
              </a:rPr>
              <a:t>bitte auf </a:t>
            </a:r>
            <a:r>
              <a:rPr lang="de-DE" dirty="0">
                <a:latin typeface="Arial" panose="020B0604020202020204" pitchFamily="34" charset="0"/>
                <a:cs typeface="Arial" panose="020B0604020202020204" pitchFamily="34" charset="0"/>
              </a:rPr>
              <a:t>einen höflichen Umgangston, verwenden Sie keine Abkürzungen und achten Sie auf Groß- und Kleinschreibung.</a:t>
            </a:r>
            <a:endParaRPr lang="de-DE" b="1" dirty="0">
              <a:solidFill>
                <a:srgbClr val="00689F"/>
              </a:solidFill>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780400"/>
            <a:ext cx="6380368" cy="3423612"/>
          </a:xfrm>
          <a:prstGeom prst="rect">
            <a:avLst/>
          </a:prstGeom>
        </p:spPr>
      </p:pic>
      <p:pic>
        <p:nvPicPr>
          <p:cNvPr id="6" name="Picture 2" descr="C:\Users\fischer\AppData\Local\Microsoft\Windows\INetCache\IE\MU409IZZ\120px-Achtung.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8900" y="2239800"/>
            <a:ext cx="9144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710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38199" y="1861084"/>
            <a:ext cx="6553581" cy="3237688"/>
          </a:xfrm>
          <a:prstGeom prst="rect">
            <a:avLst/>
          </a:prstGeom>
        </p:spPr>
      </p:pic>
      <p:sp>
        <p:nvSpPr>
          <p:cNvPr id="2" name="Titel 1"/>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So </a:t>
            </a:r>
            <a:r>
              <a:rPr lang="de-DE" sz="3600" dirty="0">
                <a:latin typeface="Arial" panose="020B0604020202020204" pitchFamily="34" charset="0"/>
                <a:cs typeface="Arial" panose="020B0604020202020204" pitchFamily="34" charset="0"/>
              </a:rPr>
              <a:t>schreiben Sie eine </a:t>
            </a:r>
            <a:r>
              <a:rPr lang="de-DE" sz="3600" dirty="0" smtClean="0">
                <a:latin typeface="Arial" panose="020B0604020202020204" pitchFamily="34" charset="0"/>
                <a:cs typeface="Arial" panose="020B0604020202020204" pitchFamily="34" charset="0"/>
              </a:rPr>
              <a:t>E-Mail</a:t>
            </a:r>
            <a:endParaRPr lang="de-DE" sz="3600" dirty="0">
              <a:latin typeface="Arial" panose="020B0604020202020204" pitchFamily="34" charset="0"/>
              <a:cs typeface="Arial" panose="020B0604020202020204" pitchFamily="34" charset="0"/>
            </a:endParaRPr>
          </a:p>
        </p:txBody>
      </p:sp>
      <p:sp>
        <p:nvSpPr>
          <p:cNvPr id="6" name="Rechteck 5"/>
          <p:cNvSpPr/>
          <p:nvPr/>
        </p:nvSpPr>
        <p:spPr>
          <a:xfrm>
            <a:off x="7582491" y="1861084"/>
            <a:ext cx="4265553" cy="3385799"/>
          </a:xfrm>
          <a:prstGeom prst="rect">
            <a:avLst/>
          </a:prstGeom>
        </p:spPr>
        <p:txBody>
          <a:bodyPr wrap="square">
            <a:spAutoFit/>
          </a:bodyPr>
          <a:lstStyle/>
          <a:p>
            <a:pPr lvl="0">
              <a:lnSpc>
                <a:spcPct val="120000"/>
              </a:lnSpc>
            </a:pPr>
            <a:r>
              <a:rPr lang="de-DE" dirty="0">
                <a:latin typeface="Arial" panose="020B0604020202020204" pitchFamily="34" charset="0"/>
                <a:cs typeface="Arial" panose="020B0604020202020204" pitchFamily="34" charset="0"/>
              </a:rPr>
              <a:t>Wenn Sie den Text fertig formuliert haben, klicken Sie einfach auf „Senden“. </a:t>
            </a:r>
            <a:endParaRPr lang="de-DE" dirty="0" smtClean="0">
              <a:latin typeface="Arial" panose="020B0604020202020204" pitchFamily="34" charset="0"/>
              <a:cs typeface="Arial" panose="020B0604020202020204" pitchFamily="34" charset="0"/>
            </a:endParaRPr>
          </a:p>
          <a:p>
            <a:pPr lvl="0">
              <a:lnSpc>
                <a:spcPct val="120000"/>
              </a:lnSpc>
            </a:pPr>
            <a:r>
              <a:rPr lang="de-DE" dirty="0" smtClean="0">
                <a:latin typeface="Arial" panose="020B0604020202020204" pitchFamily="34" charset="0"/>
                <a:cs typeface="Arial" panose="020B0604020202020204" pitchFamily="34" charset="0"/>
              </a:rPr>
              <a:t>Jetzt </a:t>
            </a:r>
            <a:r>
              <a:rPr lang="de-DE" dirty="0">
                <a:latin typeface="Arial" panose="020B0604020202020204" pitchFamily="34" charset="0"/>
                <a:cs typeface="Arial" panose="020B0604020202020204" pitchFamily="34" charset="0"/>
              </a:rPr>
              <a:t>wird Ihre Nachricht an den Empfänger übermittelt. </a:t>
            </a:r>
            <a:endParaRPr lang="de-DE" dirty="0" smtClean="0">
              <a:latin typeface="Arial" panose="020B0604020202020204" pitchFamily="34" charset="0"/>
              <a:cs typeface="Arial" panose="020B0604020202020204" pitchFamily="34" charset="0"/>
            </a:endParaRPr>
          </a:p>
          <a:p>
            <a:pPr lvl="0">
              <a:lnSpc>
                <a:spcPct val="120000"/>
              </a:lnSpc>
            </a:pPr>
            <a:r>
              <a:rPr lang="de-DE" dirty="0" smtClean="0">
                <a:latin typeface="Arial" panose="020B0604020202020204" pitchFamily="34" charset="0"/>
                <a:cs typeface="Arial" panose="020B0604020202020204" pitchFamily="34" charset="0"/>
              </a:rPr>
              <a:t>Das </a:t>
            </a:r>
            <a:r>
              <a:rPr lang="de-DE" dirty="0">
                <a:latin typeface="Arial" panose="020B0604020202020204" pitchFamily="34" charset="0"/>
                <a:cs typeface="Arial" panose="020B0604020202020204" pitchFamily="34" charset="0"/>
              </a:rPr>
              <a:t>kann sekundenschnell gehen oder auch schon mal ein wenig Zeit in Anspruch nehmen, wenn Sie zum Beispiel einen großen Anhang an die </a:t>
            </a:r>
            <a:endParaRPr lang="de-DE" dirty="0" smtClean="0">
              <a:latin typeface="Arial" panose="020B0604020202020204" pitchFamily="34" charset="0"/>
              <a:cs typeface="Arial" panose="020B0604020202020204" pitchFamily="34" charset="0"/>
            </a:endParaRPr>
          </a:p>
          <a:p>
            <a:pPr lvl="0">
              <a:lnSpc>
                <a:spcPct val="120000"/>
              </a:lnSpc>
            </a:pPr>
            <a:r>
              <a:rPr lang="de-DE" dirty="0" smtClean="0">
                <a:latin typeface="Arial" panose="020B0604020202020204" pitchFamily="34" charset="0"/>
                <a:cs typeface="Arial" panose="020B0604020202020204" pitchFamily="34" charset="0"/>
              </a:rPr>
              <a:t>E-Mail </a:t>
            </a:r>
            <a:r>
              <a:rPr lang="de-DE" dirty="0">
                <a:latin typeface="Arial" panose="020B0604020202020204" pitchFamily="34" charset="0"/>
                <a:cs typeface="Arial" panose="020B0604020202020204" pitchFamily="34" charset="0"/>
              </a:rPr>
              <a:t>angehängt haben. </a:t>
            </a:r>
          </a:p>
        </p:txBody>
      </p:sp>
      <p:sp>
        <p:nvSpPr>
          <p:cNvPr id="7" name="Ellipse 6"/>
          <p:cNvSpPr/>
          <p:nvPr/>
        </p:nvSpPr>
        <p:spPr>
          <a:xfrm>
            <a:off x="6441138" y="2050821"/>
            <a:ext cx="945777" cy="564777"/>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3" name="Rechteck 2"/>
          <p:cNvSpPr/>
          <p:nvPr/>
        </p:nvSpPr>
        <p:spPr>
          <a:xfrm>
            <a:off x="519953" y="5136777"/>
            <a:ext cx="6463553" cy="654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936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5073" y="361584"/>
            <a:ext cx="7226643" cy="1325563"/>
          </a:xfrm>
        </p:spPr>
        <p:txBody>
          <a:bodyPr>
            <a:normAutofit/>
          </a:bodyPr>
          <a:lstStyle/>
          <a:p>
            <a:r>
              <a:rPr lang="de-DE" sz="3400" dirty="0" smtClean="0">
                <a:latin typeface="Arial" panose="020B0604020202020204" pitchFamily="34" charset="0"/>
                <a:cs typeface="Arial" panose="020B0604020202020204" pitchFamily="34" charset="0"/>
              </a:rPr>
              <a:t>Einführung</a:t>
            </a:r>
            <a:endParaRPr lang="de-DE" sz="3400" dirty="0">
              <a:latin typeface="Arial" panose="020B0604020202020204" pitchFamily="34" charset="0"/>
              <a:cs typeface="Arial" panose="020B0604020202020204" pitchFamily="34" charset="0"/>
            </a:endParaRPr>
          </a:p>
        </p:txBody>
      </p:sp>
      <p:sp>
        <p:nvSpPr>
          <p:cNvPr id="2" name="Inhaltsplatzhalter 1"/>
          <p:cNvSpPr>
            <a:spLocks noGrp="1"/>
          </p:cNvSpPr>
          <p:nvPr>
            <p:ph idx="1"/>
          </p:nvPr>
        </p:nvSpPr>
        <p:spPr>
          <a:xfrm>
            <a:off x="564633" y="1508427"/>
            <a:ext cx="9912079" cy="3270738"/>
          </a:xfrm>
        </p:spPr>
        <p:txBody>
          <a:bodyPr>
            <a:noAutofit/>
          </a:bodyPr>
          <a:lstStyle/>
          <a:p>
            <a:pPr>
              <a:lnSpc>
                <a:spcPct val="140000"/>
              </a:lnSpc>
              <a:spcBef>
                <a:spcPts val="0"/>
              </a:spcBef>
            </a:pPr>
            <a:r>
              <a:rPr lang="de-DE" sz="1700" dirty="0" smtClean="0">
                <a:latin typeface="Arial" panose="020B0604020202020204" pitchFamily="34" charset="0"/>
                <a:cs typeface="Arial" panose="020B0604020202020204" pitchFamily="34" charset="0"/>
              </a:rPr>
              <a:t>Der </a:t>
            </a:r>
            <a:r>
              <a:rPr lang="de-DE" sz="1700" b="1" dirty="0" smtClean="0">
                <a:latin typeface="Arial" panose="020B0604020202020204" pitchFamily="34" charset="0"/>
                <a:cs typeface="Arial" panose="020B0604020202020204" pitchFamily="34" charset="0"/>
              </a:rPr>
              <a:t>Digital-Kompass</a:t>
            </a:r>
            <a:r>
              <a:rPr lang="de-DE" sz="1700" dirty="0" smtClean="0">
                <a:latin typeface="Arial" panose="020B0604020202020204" pitchFamily="34" charset="0"/>
                <a:cs typeface="Arial" panose="020B0604020202020204" pitchFamily="34" charset="0"/>
              </a:rPr>
              <a:t> richtet sich an Lotsen, Trainerinnen und Trainer, </a:t>
            </a:r>
            <a:r>
              <a:rPr lang="de-DE" sz="1700" dirty="0">
                <a:latin typeface="Arial" panose="020B0604020202020204" pitchFamily="34" charset="0"/>
                <a:cs typeface="Arial" panose="020B0604020202020204" pitchFamily="34" charset="0"/>
              </a:rPr>
              <a:t>H</a:t>
            </a:r>
            <a:r>
              <a:rPr lang="de-DE" sz="1700" dirty="0" smtClean="0">
                <a:latin typeface="Arial" panose="020B0604020202020204" pitchFamily="34" charset="0"/>
                <a:cs typeface="Arial" panose="020B0604020202020204" pitchFamily="34" charset="0"/>
              </a:rPr>
              <a:t>elfer und Engagierte, die in der Seniorenarbeit aktiv sind. In der </a:t>
            </a:r>
            <a:r>
              <a:rPr lang="de-DE" sz="1700" b="1" dirty="0" smtClean="0">
                <a:latin typeface="Arial" panose="020B0604020202020204" pitchFamily="34" charset="0"/>
                <a:cs typeface="Arial" panose="020B0604020202020204" pitchFamily="34" charset="0"/>
              </a:rPr>
              <a:t>Material-Fundgrube</a:t>
            </a:r>
            <a:r>
              <a:rPr lang="de-DE" sz="1700" dirty="0" smtClean="0">
                <a:latin typeface="Arial" panose="020B0604020202020204" pitchFamily="34" charset="0"/>
                <a:cs typeface="Arial" panose="020B0604020202020204" pitchFamily="34" charset="0"/>
              </a:rPr>
              <a:t> bietet der Digital-Kompass Lehr- und Lernmaterialien, Broschüren, Filme, Arbeitsblätter und praktische Tipps für Treffen, </a:t>
            </a:r>
            <a:r>
              <a:rPr lang="de-DE" sz="1700" dirty="0">
                <a:latin typeface="Arial" panose="020B0604020202020204" pitchFamily="34" charset="0"/>
                <a:cs typeface="Arial" panose="020B0604020202020204" pitchFamily="34" charset="0"/>
              </a:rPr>
              <a:t>B</a:t>
            </a:r>
            <a:r>
              <a:rPr lang="de-DE" sz="1700" dirty="0" smtClean="0">
                <a:latin typeface="Arial" panose="020B0604020202020204" pitchFamily="34" charset="0"/>
                <a:cs typeface="Arial" panose="020B0604020202020204" pitchFamily="34" charset="0"/>
              </a:rPr>
              <a:t>eratungen und Kurse rund um die Themen Internet und neue Medien. Verantwortlich für diesen </a:t>
            </a:r>
            <a:r>
              <a:rPr lang="de-DE" sz="1700" dirty="0">
                <a:latin typeface="Arial" panose="020B0604020202020204" pitchFamily="34" charset="0"/>
                <a:cs typeface="Arial" panose="020B0604020202020204" pitchFamily="34" charset="0"/>
              </a:rPr>
              <a:t>B</a:t>
            </a:r>
            <a:r>
              <a:rPr lang="de-DE" sz="1700" dirty="0" smtClean="0">
                <a:latin typeface="Arial" panose="020B0604020202020204" pitchFamily="34" charset="0"/>
                <a:cs typeface="Arial" panose="020B0604020202020204" pitchFamily="34" charset="0"/>
              </a:rPr>
              <a:t>ereich ist die Servicegesellschaft der Bundesarbeitsgemeinschaft der Senioren-Organisationen (BAGSO). </a:t>
            </a:r>
          </a:p>
          <a:p>
            <a:pPr>
              <a:lnSpc>
                <a:spcPct val="140000"/>
              </a:lnSpc>
              <a:spcBef>
                <a:spcPts val="0"/>
              </a:spcBef>
            </a:pPr>
            <a:r>
              <a:rPr lang="de-DE" sz="1700" b="1" dirty="0" smtClean="0">
                <a:latin typeface="Arial" panose="020B0604020202020204" pitchFamily="34" charset="0"/>
                <a:cs typeface="Arial" panose="020B0604020202020204" pitchFamily="34" charset="0"/>
              </a:rPr>
              <a:t>Digitale Stammtische </a:t>
            </a:r>
            <a:r>
              <a:rPr lang="de-DE" sz="1700" dirty="0" smtClean="0">
                <a:latin typeface="Arial" panose="020B0604020202020204" pitchFamily="34" charset="0"/>
                <a:cs typeface="Arial" panose="020B0604020202020204" pitchFamily="34" charset="0"/>
              </a:rPr>
              <a:t>ermöglichen den Austausch zu aktuellen IT-Themen mit fachkundigen Referenten und Gleichgesinnten deutschlandweit. Ein Schwerpunkt liegt dabei in der Vermittlung von Kompetenzen zur sicheren Nutzung digitaler </a:t>
            </a:r>
            <a:r>
              <a:rPr lang="de-DE" sz="1700" dirty="0">
                <a:latin typeface="Arial" panose="020B0604020202020204" pitchFamily="34" charset="0"/>
                <a:cs typeface="Arial" panose="020B0604020202020204" pitchFamily="34" charset="0"/>
              </a:rPr>
              <a:t>M</a:t>
            </a:r>
            <a:r>
              <a:rPr lang="de-DE" sz="1700" dirty="0" smtClean="0">
                <a:latin typeface="Arial" panose="020B0604020202020204" pitchFamily="34" charset="0"/>
                <a:cs typeface="Arial" panose="020B0604020202020204" pitchFamily="34" charset="0"/>
              </a:rPr>
              <a:t>edien. Für diesen Bereich ist Deutschland sicher im Netz e.V. verantwortlich.</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5" y="5283285"/>
            <a:ext cx="12204000" cy="1680473"/>
          </a:xfrm>
          <a:prstGeom prst="rect">
            <a:avLst/>
          </a:prstGeom>
        </p:spPr>
      </p:pic>
      <p:sp>
        <p:nvSpPr>
          <p:cNvPr id="9" name="Rechteck 8"/>
          <p:cNvSpPr/>
          <p:nvPr/>
        </p:nvSpPr>
        <p:spPr>
          <a:xfrm>
            <a:off x="-11625" y="4912582"/>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sp>
        <p:nvSpPr>
          <p:cNvPr id="10" name="Textfeld 9"/>
          <p:cNvSpPr txBox="1"/>
          <p:nvPr/>
        </p:nvSpPr>
        <p:spPr>
          <a:xfrm>
            <a:off x="3319849" y="4953922"/>
            <a:ext cx="2800865" cy="369332"/>
          </a:xfrm>
          <a:prstGeom prst="rect">
            <a:avLst/>
          </a:prstGeom>
          <a:noFill/>
        </p:spPr>
        <p:txBody>
          <a:bodyPr wrap="square" rtlCol="0">
            <a:spAutoFit/>
          </a:bodyPr>
          <a:lstStyle/>
          <a:p>
            <a:pPr>
              <a:defRPr/>
            </a:pPr>
            <a:r>
              <a:rPr lang="de-DE" dirty="0" smtClean="0">
                <a:solidFill>
                  <a:prstClr val="white"/>
                </a:solidFill>
                <a:latin typeface="Arial" panose="020B0604020202020204" pitchFamily="34" charset="0"/>
                <a:cs typeface="Arial" panose="020B0604020202020204" pitchFamily="34" charset="0"/>
              </a:rPr>
              <a:t>www.digital-kompass.de</a:t>
            </a:r>
          </a:p>
        </p:txBody>
      </p:sp>
    </p:spTree>
    <p:extLst>
      <p:ext uri="{BB962C8B-B14F-4D97-AF65-F5344CB8AC3E}">
        <p14:creationId xmlns:p14="http://schemas.microsoft.com/office/powerpoint/2010/main" val="2269749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38200" y="1614489"/>
            <a:ext cx="6039121" cy="4408334"/>
          </a:xfrm>
          <a:prstGeom prst="rect">
            <a:avLst/>
          </a:prstGeom>
        </p:spPr>
      </p:pic>
      <p:sp>
        <p:nvSpPr>
          <p:cNvPr id="2" name="Titel 1"/>
          <p:cNvSpPr>
            <a:spLocks noGrp="1"/>
          </p:cNvSpPr>
          <p:nvPr>
            <p:ph type="title"/>
          </p:nvPr>
        </p:nvSpPr>
        <p:spPr>
          <a:xfrm>
            <a:off x="838200" y="288925"/>
            <a:ext cx="7018867" cy="1325563"/>
          </a:xfrm>
        </p:spPr>
        <p:txBody>
          <a:bodyPr>
            <a:normAutofit/>
          </a:bodyPr>
          <a:lstStyle/>
          <a:p>
            <a:r>
              <a:rPr lang="de-DE" sz="3600" dirty="0" smtClean="0">
                <a:latin typeface="Arial" panose="020B0604020202020204" pitchFamily="34" charset="0"/>
                <a:cs typeface="Arial" panose="020B0604020202020204" pitchFamily="34" charset="0"/>
              </a:rPr>
              <a:t>So versenden </a:t>
            </a:r>
            <a:r>
              <a:rPr lang="de-DE" sz="3600" dirty="0">
                <a:latin typeface="Arial" panose="020B0604020202020204" pitchFamily="34" charset="0"/>
                <a:cs typeface="Arial" panose="020B0604020202020204" pitchFamily="34" charset="0"/>
              </a:rPr>
              <a:t>Sie eine </a:t>
            </a:r>
            <a:r>
              <a:rPr lang="de-DE" sz="3600" dirty="0" smtClean="0">
                <a:latin typeface="Arial" panose="020B0604020202020204" pitchFamily="34" charset="0"/>
                <a:cs typeface="Arial" panose="020B0604020202020204" pitchFamily="34" charset="0"/>
              </a:rPr>
              <a:t>E-Mail mit Anhang </a:t>
            </a:r>
            <a:endParaRPr lang="de-DE" sz="3600" dirty="0">
              <a:latin typeface="Arial" panose="020B0604020202020204" pitchFamily="34" charset="0"/>
              <a:cs typeface="Arial" panose="020B0604020202020204" pitchFamily="34" charset="0"/>
            </a:endParaRPr>
          </a:p>
        </p:txBody>
      </p:sp>
      <p:sp>
        <p:nvSpPr>
          <p:cNvPr id="6" name="Rechteck 5"/>
          <p:cNvSpPr/>
          <p:nvPr/>
        </p:nvSpPr>
        <p:spPr>
          <a:xfrm>
            <a:off x="7582490" y="2055817"/>
            <a:ext cx="4265553" cy="2751522"/>
          </a:xfrm>
          <a:prstGeom prst="rect">
            <a:avLst/>
          </a:prstGeom>
        </p:spPr>
        <p:txBody>
          <a:bodyPr wrap="square">
            <a:spAutoFit/>
          </a:bodyPr>
          <a:lstStyle/>
          <a:p>
            <a:pPr lvl="0">
              <a:lnSpc>
                <a:spcPct val="120000"/>
              </a:lnSpc>
            </a:pPr>
            <a:r>
              <a:rPr lang="de-DE" dirty="0" smtClean="0">
                <a:latin typeface="Arial" panose="020B0604020202020204" pitchFamily="34" charset="0"/>
                <a:cs typeface="Arial" panose="020B0604020202020204" pitchFamily="34" charset="0"/>
              </a:rPr>
              <a:t>Sie </a:t>
            </a:r>
            <a:r>
              <a:rPr lang="de-DE" dirty="0">
                <a:latin typeface="Arial" panose="020B0604020202020204" pitchFamily="34" charset="0"/>
                <a:cs typeface="Arial" panose="020B0604020202020204" pitchFamily="34" charset="0"/>
              </a:rPr>
              <a:t>können E-Mails mit einem Anhang versehen. Das bedeutet, dass Sie eine Datei, ein Foto, eine Einladung zum Geburtstag, einen Film oder ähnliches mit der Nachricht zusammen versenden. Voraussetzung dafür ist lediglich, dass der gewünschte Anhang auf Ihrem Computer gespeichert ist. </a:t>
            </a:r>
          </a:p>
        </p:txBody>
      </p:sp>
      <p:sp>
        <p:nvSpPr>
          <p:cNvPr id="5" name="Ellipse 4"/>
          <p:cNvSpPr/>
          <p:nvPr/>
        </p:nvSpPr>
        <p:spPr>
          <a:xfrm>
            <a:off x="1465730" y="5606253"/>
            <a:ext cx="1425388" cy="470358"/>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0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948829"/>
            <a:ext cx="6301631" cy="3860300"/>
          </a:xfrm>
          <a:prstGeom prst="rect">
            <a:avLst/>
          </a:prstGeom>
        </p:spPr>
      </p:pic>
      <p:sp>
        <p:nvSpPr>
          <p:cNvPr id="2" name="Titel 1"/>
          <p:cNvSpPr>
            <a:spLocks noGrp="1"/>
          </p:cNvSpPr>
          <p:nvPr>
            <p:ph type="title"/>
          </p:nvPr>
        </p:nvSpPr>
        <p:spPr>
          <a:xfrm>
            <a:off x="838200" y="365125"/>
            <a:ext cx="7052734" cy="1325563"/>
          </a:xfrm>
        </p:spPr>
        <p:txBody>
          <a:bodyPr>
            <a:normAutofit/>
          </a:bodyPr>
          <a:lstStyle/>
          <a:p>
            <a:r>
              <a:rPr lang="de-DE" sz="3600" dirty="0" smtClean="0">
                <a:latin typeface="Arial" panose="020B0604020202020204" pitchFamily="34" charset="0"/>
                <a:cs typeface="Arial" panose="020B0604020202020204" pitchFamily="34" charset="0"/>
              </a:rPr>
              <a:t>So versenden Sie </a:t>
            </a:r>
            <a:r>
              <a:rPr lang="de-DE" sz="3600" dirty="0">
                <a:latin typeface="Arial" panose="020B0604020202020204" pitchFamily="34" charset="0"/>
                <a:cs typeface="Arial" panose="020B0604020202020204" pitchFamily="34" charset="0"/>
              </a:rPr>
              <a:t>eine </a:t>
            </a:r>
            <a:r>
              <a:rPr lang="de-DE" sz="3600" dirty="0" smtClean="0">
                <a:latin typeface="Arial" panose="020B0604020202020204" pitchFamily="34" charset="0"/>
                <a:cs typeface="Arial" panose="020B0604020202020204" pitchFamily="34" charset="0"/>
              </a:rPr>
              <a:t>E-Mail mit Anhang</a:t>
            </a:r>
            <a:endParaRPr lang="de-DE" sz="3600" dirty="0">
              <a:latin typeface="Arial" panose="020B0604020202020204" pitchFamily="34" charset="0"/>
              <a:cs typeface="Arial" panose="020B0604020202020204" pitchFamily="34" charset="0"/>
            </a:endParaRPr>
          </a:p>
        </p:txBody>
      </p:sp>
      <p:sp>
        <p:nvSpPr>
          <p:cNvPr id="6" name="Rechteck 5"/>
          <p:cNvSpPr/>
          <p:nvPr/>
        </p:nvSpPr>
        <p:spPr>
          <a:xfrm>
            <a:off x="7582491" y="1861084"/>
            <a:ext cx="4265553" cy="4081117"/>
          </a:xfrm>
          <a:prstGeom prst="rect">
            <a:avLst/>
          </a:prstGeom>
        </p:spPr>
        <p:txBody>
          <a:bodyPr wrap="square">
            <a:spAutoFit/>
          </a:bodyPr>
          <a:lstStyle/>
          <a:p>
            <a:pPr lvl="0">
              <a:lnSpc>
                <a:spcPct val="120000"/>
              </a:lnSpc>
            </a:pPr>
            <a:r>
              <a:rPr lang="de-DE" dirty="0" smtClean="0">
                <a:latin typeface="Arial" panose="020B0604020202020204" pitchFamily="34" charset="0"/>
                <a:cs typeface="Arial" panose="020B0604020202020204" pitchFamily="34" charset="0"/>
              </a:rPr>
              <a:t>Haben </a:t>
            </a:r>
            <a:r>
              <a:rPr lang="de-DE" dirty="0">
                <a:latin typeface="Arial" panose="020B0604020202020204" pitchFamily="34" charset="0"/>
                <a:cs typeface="Arial" panose="020B0604020202020204" pitchFamily="34" charset="0"/>
              </a:rPr>
              <a:t>Sie die Nachricht fertig geschrieben? </a:t>
            </a:r>
            <a:r>
              <a:rPr lang="de-DE" dirty="0" smtClean="0">
                <a:latin typeface="Arial" panose="020B0604020202020204" pitchFamily="34" charset="0"/>
                <a:cs typeface="Arial" panose="020B0604020202020204" pitchFamily="34" charset="0"/>
              </a:rPr>
              <a:t> Gut! </a:t>
            </a:r>
          </a:p>
          <a:p>
            <a:pPr lvl="0">
              <a:lnSpc>
                <a:spcPct val="120000"/>
              </a:lnSpc>
            </a:pPr>
            <a:endParaRPr lang="de-DE" dirty="0" smtClean="0">
              <a:latin typeface="Arial" panose="020B0604020202020204" pitchFamily="34" charset="0"/>
              <a:cs typeface="Arial" panose="020B0604020202020204" pitchFamily="34" charset="0"/>
            </a:endParaRPr>
          </a:p>
          <a:p>
            <a:pPr lvl="0">
              <a:lnSpc>
                <a:spcPct val="120000"/>
              </a:lnSpc>
            </a:pPr>
            <a:r>
              <a:rPr lang="de-DE" dirty="0" smtClean="0">
                <a:latin typeface="Arial" panose="020B0604020202020204" pitchFamily="34" charset="0"/>
                <a:cs typeface="Arial" panose="020B0604020202020204" pitchFamily="34" charset="0"/>
              </a:rPr>
              <a:t>Dann </a:t>
            </a:r>
            <a:r>
              <a:rPr lang="de-DE" dirty="0">
                <a:latin typeface="Arial" panose="020B0604020202020204" pitchFamily="34" charset="0"/>
                <a:cs typeface="Arial" panose="020B0604020202020204" pitchFamily="34" charset="0"/>
              </a:rPr>
              <a:t>klicken Sie auf das Büroklammer-Symbol „Anhänge hinzufügen</a:t>
            </a:r>
            <a:r>
              <a:rPr lang="de-DE" dirty="0" smtClean="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Jetzt können Sie auf Ihrem Computer </a:t>
            </a:r>
            <a:r>
              <a:rPr lang="de-DE" dirty="0" smtClean="0">
                <a:latin typeface="Arial" panose="020B0604020202020204" pitchFamily="34" charset="0"/>
                <a:cs typeface="Arial" panose="020B0604020202020204" pitchFamily="34" charset="0"/>
              </a:rPr>
              <a:t>die entsprechende Datei </a:t>
            </a:r>
            <a:r>
              <a:rPr lang="de-DE" dirty="0">
                <a:latin typeface="Arial" panose="020B0604020202020204" pitchFamily="34" charset="0"/>
                <a:cs typeface="Arial" panose="020B0604020202020204" pitchFamily="34" charset="0"/>
              </a:rPr>
              <a:t>heraussuchen. Fügen Sie die Datei ein und klicken Sie </a:t>
            </a:r>
            <a:r>
              <a:rPr lang="de-DE" dirty="0" smtClean="0">
                <a:latin typeface="Arial" panose="020B0604020202020204" pitchFamily="34" charset="0"/>
                <a:cs typeface="Arial" panose="020B0604020202020204" pitchFamily="34" charset="0"/>
              </a:rPr>
              <a:t>dann auf </a:t>
            </a:r>
            <a:r>
              <a:rPr lang="de-DE" dirty="0">
                <a:latin typeface="Arial" panose="020B0604020202020204" pitchFamily="34" charset="0"/>
                <a:cs typeface="Arial" panose="020B0604020202020204" pitchFamily="34" charset="0"/>
              </a:rPr>
              <a:t>Senden. </a:t>
            </a:r>
            <a:endParaRPr lang="de-DE" dirty="0" smtClean="0">
              <a:latin typeface="Arial" panose="020B0604020202020204" pitchFamily="34" charset="0"/>
              <a:cs typeface="Arial" panose="020B0604020202020204" pitchFamily="34" charset="0"/>
            </a:endParaRPr>
          </a:p>
          <a:p>
            <a:pPr lvl="0">
              <a:lnSpc>
                <a:spcPct val="120000"/>
              </a:lnSpc>
            </a:pPr>
            <a:endParaRPr lang="de-DE" dirty="0">
              <a:latin typeface="Arial" panose="020B0604020202020204" pitchFamily="34" charset="0"/>
              <a:cs typeface="Arial" panose="020B0604020202020204" pitchFamily="34" charset="0"/>
            </a:endParaRPr>
          </a:p>
          <a:p>
            <a:pPr lvl="0">
              <a:lnSpc>
                <a:spcPct val="120000"/>
              </a:lnSpc>
            </a:pPr>
            <a:r>
              <a:rPr lang="de-DE" dirty="0" smtClean="0">
                <a:latin typeface="Arial" panose="020B0604020202020204" pitchFamily="34" charset="0"/>
                <a:cs typeface="Arial" panose="020B0604020202020204" pitchFamily="34" charset="0"/>
              </a:rPr>
              <a:t>* Bei WEB am Anfang und Ende der Mail angeordnet.</a:t>
            </a:r>
            <a:endParaRPr lang="de-DE" dirty="0">
              <a:latin typeface="Arial" panose="020B0604020202020204" pitchFamily="34" charset="0"/>
              <a:cs typeface="Arial" panose="020B0604020202020204" pitchFamily="34" charset="0"/>
            </a:endParaRPr>
          </a:p>
        </p:txBody>
      </p:sp>
      <p:sp>
        <p:nvSpPr>
          <p:cNvPr id="5" name="Ellipse 4"/>
          <p:cNvSpPr/>
          <p:nvPr/>
        </p:nvSpPr>
        <p:spPr>
          <a:xfrm>
            <a:off x="2942415" y="3653113"/>
            <a:ext cx="540374" cy="439270"/>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07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2618"/>
          <a:stretch/>
        </p:blipFill>
        <p:spPr>
          <a:xfrm>
            <a:off x="771165" y="1690688"/>
            <a:ext cx="6503694" cy="4091169"/>
          </a:xfrm>
          <a:prstGeom prst="rect">
            <a:avLst/>
          </a:prstGeom>
        </p:spPr>
      </p:pic>
      <p:sp>
        <p:nvSpPr>
          <p:cNvPr id="2" name="Titel 1"/>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E-Mails verwalten</a:t>
            </a:r>
            <a:endParaRPr lang="de-DE" sz="3600" dirty="0">
              <a:latin typeface="Arial" panose="020B0604020202020204" pitchFamily="34" charset="0"/>
              <a:cs typeface="Arial" panose="020B0604020202020204" pitchFamily="34" charset="0"/>
            </a:endParaRPr>
          </a:p>
        </p:txBody>
      </p:sp>
      <p:sp>
        <p:nvSpPr>
          <p:cNvPr id="6" name="Rechteck 5"/>
          <p:cNvSpPr/>
          <p:nvPr/>
        </p:nvSpPr>
        <p:spPr>
          <a:xfrm>
            <a:off x="7582491" y="1861084"/>
            <a:ext cx="4265553" cy="3718197"/>
          </a:xfrm>
          <a:prstGeom prst="rect">
            <a:avLst/>
          </a:prstGeom>
        </p:spPr>
        <p:txBody>
          <a:bodyPr wrap="square">
            <a:spAutoFit/>
          </a:bodyPr>
          <a:lstStyle/>
          <a:p>
            <a:pPr lvl="0">
              <a:lnSpc>
                <a:spcPct val="120000"/>
              </a:lnSpc>
            </a:pPr>
            <a:r>
              <a:rPr lang="de-DE" dirty="0">
                <a:latin typeface="Arial" panose="020B0604020202020204" pitchFamily="34" charset="0"/>
                <a:cs typeface="Arial" panose="020B0604020202020204" pitchFamily="34" charset="0"/>
              </a:rPr>
              <a:t>Markieren Sie die zu verschiebende </a:t>
            </a:r>
          </a:p>
          <a:p>
            <a:pPr lvl="0">
              <a:lnSpc>
                <a:spcPct val="120000"/>
              </a:lnSpc>
            </a:pPr>
            <a:r>
              <a:rPr lang="de-DE" dirty="0">
                <a:latin typeface="Arial" panose="020B0604020202020204" pitchFamily="34" charset="0"/>
                <a:cs typeface="Arial" panose="020B0604020202020204" pitchFamily="34" charset="0"/>
              </a:rPr>
              <a:t>E-Mail in Ihrem Posteingang und klicken Sie dann auf „Verschieben“. Die Mail wird nun in dem von Ihnen gewählten Ordner abgelegt.</a:t>
            </a:r>
          </a:p>
          <a:p>
            <a:pPr lvl="0">
              <a:lnSpc>
                <a:spcPct val="120000"/>
              </a:lnSpc>
            </a:pPr>
            <a:r>
              <a:rPr lang="de-DE" dirty="0">
                <a:latin typeface="Arial" panose="020B0604020202020204" pitchFamily="34" charset="0"/>
                <a:cs typeface="Arial" panose="020B0604020202020204" pitchFamily="34" charset="0"/>
              </a:rPr>
              <a:t>So schaffen Sie Ordnung in Ihrem Posteingang und haben einen guten, thematisch sortierten Überblick über Ihren Maileingang. </a:t>
            </a:r>
          </a:p>
          <a:p>
            <a:pPr lvl="0">
              <a:lnSpc>
                <a:spcPct val="120000"/>
              </a:lnSpc>
            </a:pPr>
            <a:r>
              <a:rPr lang="de-DE" dirty="0">
                <a:latin typeface="Arial" panose="020B0604020202020204" pitchFamily="34" charset="0"/>
                <a:cs typeface="Arial" panose="020B0604020202020204" pitchFamily="34" charset="0"/>
              </a:rPr>
              <a:t>Und Sie finden ältere E-Mails auch schneller wieder. </a:t>
            </a:r>
          </a:p>
        </p:txBody>
      </p:sp>
      <p:sp>
        <p:nvSpPr>
          <p:cNvPr id="5" name="Ellipse 4"/>
          <p:cNvSpPr/>
          <p:nvPr/>
        </p:nvSpPr>
        <p:spPr>
          <a:xfrm>
            <a:off x="838199" y="4681792"/>
            <a:ext cx="1438833" cy="370770"/>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07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71787" y="1883000"/>
            <a:ext cx="7069484" cy="3665659"/>
          </a:xfrm>
          <a:prstGeom prst="rect">
            <a:avLst/>
          </a:prstGeom>
        </p:spPr>
      </p:pic>
      <p:sp>
        <p:nvSpPr>
          <p:cNvPr id="2" name="Titel 1"/>
          <p:cNvSpPr>
            <a:spLocks noGrp="1"/>
          </p:cNvSpPr>
          <p:nvPr>
            <p:ph type="title"/>
          </p:nvPr>
        </p:nvSpPr>
        <p:spPr>
          <a:xfrm>
            <a:off x="838199" y="365125"/>
            <a:ext cx="7391401" cy="1325563"/>
          </a:xfrm>
        </p:spPr>
        <p:txBody>
          <a:bodyPr>
            <a:normAutofit/>
          </a:bodyPr>
          <a:lstStyle/>
          <a:p>
            <a:r>
              <a:rPr lang="de-DE" sz="3600" dirty="0" smtClean="0">
                <a:latin typeface="Arial" panose="020B0604020202020204" pitchFamily="34" charset="0"/>
                <a:cs typeface="Arial" panose="020B0604020202020204" pitchFamily="34" charset="0"/>
              </a:rPr>
              <a:t>E-Mails verwalten</a:t>
            </a:r>
            <a:endParaRPr lang="de-DE" sz="3600" dirty="0">
              <a:latin typeface="Arial" panose="020B0604020202020204" pitchFamily="34" charset="0"/>
              <a:cs typeface="Arial" panose="020B0604020202020204" pitchFamily="34" charset="0"/>
            </a:endParaRPr>
          </a:p>
        </p:txBody>
      </p:sp>
      <p:sp>
        <p:nvSpPr>
          <p:cNvPr id="6" name="Rechteck 5"/>
          <p:cNvSpPr/>
          <p:nvPr/>
        </p:nvSpPr>
        <p:spPr>
          <a:xfrm>
            <a:off x="7723168" y="1841469"/>
            <a:ext cx="4265553" cy="3748719"/>
          </a:xfrm>
          <a:prstGeom prst="rect">
            <a:avLst/>
          </a:prstGeom>
        </p:spPr>
        <p:txBody>
          <a:bodyPr wrap="square">
            <a:spAutoFit/>
          </a:bodyPr>
          <a:lstStyle/>
          <a:p>
            <a:pPr lvl="0">
              <a:lnSpc>
                <a:spcPct val="120000"/>
              </a:lnSpc>
            </a:pPr>
            <a:r>
              <a:rPr lang="de-DE" dirty="0" smtClean="0">
                <a:latin typeface="Arial" panose="020B0604020202020204" pitchFamily="34" charset="0"/>
                <a:cs typeface="Arial" panose="020B0604020202020204" pitchFamily="34" charset="0"/>
              </a:rPr>
              <a:t>Markieren Sie die E-Mail in Ihrem Posteingang und klicken Sie dann auf „Verschieben“. </a:t>
            </a:r>
            <a:r>
              <a:rPr lang="de-DE" dirty="0">
                <a:latin typeface="Arial" panose="020B0604020202020204" pitchFamily="34" charset="0"/>
                <a:cs typeface="Arial" panose="020B0604020202020204" pitchFamily="34" charset="0"/>
              </a:rPr>
              <a:t>“. Die Mail wird nun in dem von Ihnen gewählten Ordner abgelegt.</a:t>
            </a:r>
          </a:p>
          <a:p>
            <a:pPr lvl="0">
              <a:lnSpc>
                <a:spcPct val="120000"/>
              </a:lnSpc>
            </a:pPr>
            <a:r>
              <a:rPr lang="de-DE" dirty="0" smtClean="0">
                <a:latin typeface="Arial" panose="020B0604020202020204" pitchFamily="34" charset="0"/>
                <a:cs typeface="Arial" panose="020B0604020202020204" pitchFamily="34" charset="0"/>
              </a:rPr>
              <a:t>So schaffen Sie Ordnung in Ihrem Posteingang und haben einen guten, thematisch sortierten Überblick über Ihren Maileingang. </a:t>
            </a:r>
          </a:p>
          <a:p>
            <a:pPr lvl="0">
              <a:lnSpc>
                <a:spcPct val="120000"/>
              </a:lnSpc>
            </a:pPr>
            <a:r>
              <a:rPr lang="de-DE" dirty="0" smtClean="0">
                <a:latin typeface="Arial" panose="020B0604020202020204" pitchFamily="34" charset="0"/>
                <a:cs typeface="Arial" panose="020B0604020202020204" pitchFamily="34" charset="0"/>
              </a:rPr>
              <a:t>Und Sie finden ältere E-Mails auch schneller wieder. </a:t>
            </a:r>
            <a:endParaRPr lang="de-DE" dirty="0">
              <a:latin typeface="Arial" panose="020B0604020202020204" pitchFamily="34" charset="0"/>
              <a:cs typeface="Arial" panose="020B0604020202020204" pitchFamily="34" charset="0"/>
            </a:endParaRPr>
          </a:p>
        </p:txBody>
      </p:sp>
      <p:sp>
        <p:nvSpPr>
          <p:cNvPr id="5" name="Ellipse 4"/>
          <p:cNvSpPr/>
          <p:nvPr/>
        </p:nvSpPr>
        <p:spPr>
          <a:xfrm>
            <a:off x="2429436" y="2806389"/>
            <a:ext cx="598393" cy="288967"/>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7" name="Ellipse 6"/>
          <p:cNvSpPr/>
          <p:nvPr/>
        </p:nvSpPr>
        <p:spPr>
          <a:xfrm rot="5400000">
            <a:off x="5513290" y="2057405"/>
            <a:ext cx="1922934" cy="2111184"/>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988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78661" y="1673985"/>
            <a:ext cx="6534833" cy="4018112"/>
          </a:xfrm>
          <a:prstGeom prst="rect">
            <a:avLst/>
          </a:prstGeom>
        </p:spPr>
      </p:pic>
      <p:sp>
        <p:nvSpPr>
          <p:cNvPr id="2" name="Titel 1"/>
          <p:cNvSpPr>
            <a:spLocks noGrp="1"/>
          </p:cNvSpPr>
          <p:nvPr>
            <p:ph type="title"/>
          </p:nvPr>
        </p:nvSpPr>
        <p:spPr>
          <a:xfrm>
            <a:off x="838200" y="365125"/>
            <a:ext cx="7303478" cy="1325563"/>
          </a:xfrm>
        </p:spPr>
        <p:txBody>
          <a:bodyPr>
            <a:normAutofit/>
          </a:bodyPr>
          <a:lstStyle/>
          <a:p>
            <a:r>
              <a:rPr lang="de-DE" sz="3600" dirty="0" smtClean="0">
                <a:latin typeface="Arial" panose="020B0604020202020204" pitchFamily="34" charset="0"/>
                <a:cs typeface="Arial" panose="020B0604020202020204" pitchFamily="34" charset="0"/>
              </a:rPr>
              <a:t>E-Mails verwalten</a:t>
            </a:r>
            <a:endParaRPr lang="de-DE" sz="3600" dirty="0">
              <a:latin typeface="Arial" panose="020B0604020202020204" pitchFamily="34" charset="0"/>
              <a:cs typeface="Arial" panose="020B0604020202020204" pitchFamily="34" charset="0"/>
            </a:endParaRPr>
          </a:p>
        </p:txBody>
      </p:sp>
      <p:sp>
        <p:nvSpPr>
          <p:cNvPr id="6" name="Rechteck 5"/>
          <p:cNvSpPr/>
          <p:nvPr/>
        </p:nvSpPr>
        <p:spPr>
          <a:xfrm>
            <a:off x="7582491" y="1861084"/>
            <a:ext cx="4265553" cy="3416320"/>
          </a:xfrm>
          <a:prstGeom prst="rect">
            <a:avLst/>
          </a:prstGeom>
        </p:spPr>
        <p:txBody>
          <a:bodyPr wrap="square">
            <a:spAutoFit/>
          </a:bodyPr>
          <a:lstStyle/>
          <a:p>
            <a:pPr lvl="0">
              <a:lnSpc>
                <a:spcPct val="120000"/>
              </a:lnSpc>
            </a:pPr>
            <a:r>
              <a:rPr lang="de-DE" dirty="0">
                <a:latin typeface="Arial" panose="020B0604020202020204" pitchFamily="34" charset="0"/>
                <a:cs typeface="Arial" panose="020B0604020202020204" pitchFamily="34" charset="0"/>
              </a:rPr>
              <a:t>Eine E-Mail bleibt solange in Ihrem Posteingang, bis Sie diese entweder in einen anderen Ordner verschieben oder löschen. Damit der elektronische Briefkasten nicht so schnell voll ist, ist es sinnvoll, die Mails von Zeit zu Zeit durchzusehen und auszusortieren. </a:t>
            </a:r>
          </a:p>
          <a:p>
            <a:pPr lvl="0">
              <a:lnSpc>
                <a:spcPct val="120000"/>
              </a:lnSpc>
            </a:pPr>
            <a:r>
              <a:rPr lang="de-DE" dirty="0">
                <a:latin typeface="Arial" panose="020B0604020202020204" pitchFamily="34" charset="0"/>
                <a:cs typeface="Arial" panose="020B0604020202020204" pitchFamily="34" charset="0"/>
              </a:rPr>
              <a:t>Wenn Sie eine Nachricht löschen wollen, markieren Sie die Nachricht und klicken Sie auf „Löschen</a:t>
            </a: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p:txBody>
      </p:sp>
      <p:sp>
        <p:nvSpPr>
          <p:cNvPr id="5" name="Ellipse 4"/>
          <p:cNvSpPr/>
          <p:nvPr/>
        </p:nvSpPr>
        <p:spPr>
          <a:xfrm>
            <a:off x="3079374" y="3683040"/>
            <a:ext cx="3630708" cy="848619"/>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7" name="Ellipse 6"/>
          <p:cNvSpPr/>
          <p:nvPr/>
        </p:nvSpPr>
        <p:spPr>
          <a:xfrm>
            <a:off x="3832629" y="2172186"/>
            <a:ext cx="779711" cy="463437"/>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745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76940" y="1690688"/>
            <a:ext cx="6319089" cy="3674688"/>
          </a:xfrm>
          <a:prstGeom prst="rect">
            <a:avLst/>
          </a:prstGeom>
        </p:spPr>
      </p:pic>
      <p:sp>
        <p:nvSpPr>
          <p:cNvPr id="2" name="Titel 1"/>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E-Mails verwalten</a:t>
            </a:r>
            <a:endParaRPr lang="de-DE" sz="3600" dirty="0">
              <a:latin typeface="Arial" panose="020B0604020202020204" pitchFamily="34" charset="0"/>
              <a:cs typeface="Arial" panose="020B0604020202020204" pitchFamily="34" charset="0"/>
            </a:endParaRPr>
          </a:p>
        </p:txBody>
      </p:sp>
      <p:sp>
        <p:nvSpPr>
          <p:cNvPr id="6" name="Rechteck 5"/>
          <p:cNvSpPr/>
          <p:nvPr/>
        </p:nvSpPr>
        <p:spPr>
          <a:xfrm>
            <a:off x="7288307" y="1861084"/>
            <a:ext cx="4559738" cy="4191917"/>
          </a:xfrm>
          <a:prstGeom prst="rect">
            <a:avLst/>
          </a:prstGeom>
        </p:spPr>
        <p:txBody>
          <a:bodyPr wrap="square">
            <a:spAutoFit/>
          </a:bodyPr>
          <a:lstStyle/>
          <a:p>
            <a:pPr lvl="0">
              <a:lnSpc>
                <a:spcPct val="120000"/>
              </a:lnSpc>
            </a:pPr>
            <a:r>
              <a:rPr lang="de-DE" dirty="0">
                <a:latin typeface="Arial" panose="020B0604020202020204" pitchFamily="34" charset="0"/>
                <a:cs typeface="Arial" panose="020B0604020202020204" pitchFamily="34" charset="0"/>
              </a:rPr>
              <a:t>Keine Sorge, wenn Sie versehentlich eine Nachricht gelöscht haben. Sie können </a:t>
            </a:r>
            <a:r>
              <a:rPr lang="de-DE" dirty="0" smtClean="0">
                <a:latin typeface="Arial" panose="020B0604020202020204" pitchFamily="34" charset="0"/>
                <a:cs typeface="Arial" panose="020B0604020202020204" pitchFamily="34" charset="0"/>
              </a:rPr>
              <a:t>sie </a:t>
            </a:r>
            <a:r>
              <a:rPr lang="de-DE" dirty="0">
                <a:latin typeface="Arial" panose="020B0604020202020204" pitchFamily="34" charset="0"/>
                <a:cs typeface="Arial" panose="020B0604020202020204" pitchFamily="34" charset="0"/>
              </a:rPr>
              <a:t>im Ordner „Gelöscht“ wiederfinden und entweder in den Posteingang oder in einen anderen Ordner verschieben. Dazu markieren Sie die Mail und klicken auf „Verschieben“. </a:t>
            </a:r>
            <a:endParaRPr lang="de-DE" dirty="0" smtClean="0">
              <a:latin typeface="Arial" panose="020B0604020202020204" pitchFamily="34" charset="0"/>
              <a:cs typeface="Arial" panose="020B0604020202020204" pitchFamily="34" charset="0"/>
            </a:endParaRPr>
          </a:p>
          <a:p>
            <a:pPr lvl="0">
              <a:lnSpc>
                <a:spcPct val="120000"/>
              </a:lnSpc>
            </a:pPr>
            <a:endParaRPr lang="de-DE" sz="600" dirty="0">
              <a:latin typeface="Arial" panose="020B0604020202020204" pitchFamily="34" charset="0"/>
              <a:cs typeface="Arial" panose="020B0604020202020204" pitchFamily="34" charset="0"/>
            </a:endParaRPr>
          </a:p>
          <a:p>
            <a:pPr lvl="0">
              <a:lnSpc>
                <a:spcPct val="120000"/>
              </a:lnSpc>
            </a:pPr>
            <a:r>
              <a:rPr lang="de-DE" dirty="0">
                <a:latin typeface="Arial" panose="020B0604020202020204" pitchFamily="34" charset="0"/>
                <a:cs typeface="Arial" panose="020B0604020202020204" pitchFamily="34" charset="0"/>
              </a:rPr>
              <a:t>Wie auch im realen Leben, muss so ein Papierkorb von Zeit zu Zeit geleert werden. Markieren Sie dazu die Nachrichten und klicken Sie dann auf „Löschen“. Nun sind Ihre Nachrichten </a:t>
            </a:r>
            <a:r>
              <a:rPr lang="de-DE" dirty="0" smtClean="0">
                <a:latin typeface="Arial" panose="020B0604020202020204" pitchFamily="34" charset="0"/>
                <a:cs typeface="Arial" panose="020B0604020202020204" pitchFamily="34" charset="0"/>
              </a:rPr>
              <a:t>unwiderruflich gelöscht. </a:t>
            </a:r>
            <a:endParaRPr lang="de-DE" dirty="0">
              <a:latin typeface="Arial" panose="020B0604020202020204" pitchFamily="34" charset="0"/>
              <a:cs typeface="Arial" panose="020B0604020202020204" pitchFamily="34" charset="0"/>
            </a:endParaRPr>
          </a:p>
        </p:txBody>
      </p:sp>
      <p:sp>
        <p:nvSpPr>
          <p:cNvPr id="5" name="Ellipse 4"/>
          <p:cNvSpPr/>
          <p:nvPr/>
        </p:nvSpPr>
        <p:spPr>
          <a:xfrm>
            <a:off x="838199" y="4422606"/>
            <a:ext cx="1358152" cy="483905"/>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7" name="Ellipse 6"/>
          <p:cNvSpPr/>
          <p:nvPr/>
        </p:nvSpPr>
        <p:spPr>
          <a:xfrm>
            <a:off x="3186953" y="2679053"/>
            <a:ext cx="887506" cy="440665"/>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8" name="Ellipse 7"/>
          <p:cNvSpPr/>
          <p:nvPr/>
        </p:nvSpPr>
        <p:spPr>
          <a:xfrm>
            <a:off x="4787153" y="2292091"/>
            <a:ext cx="1456765" cy="356462"/>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89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r="5870"/>
          <a:stretch/>
        </p:blipFill>
        <p:spPr>
          <a:xfrm>
            <a:off x="378675" y="1810598"/>
            <a:ext cx="6761713" cy="3666053"/>
          </a:xfrm>
          <a:prstGeom prst="rect">
            <a:avLst/>
          </a:prstGeom>
        </p:spPr>
      </p:pic>
      <p:sp>
        <p:nvSpPr>
          <p:cNvPr id="2" name="Titel 1"/>
          <p:cNvSpPr>
            <a:spLocks noGrp="1"/>
          </p:cNvSpPr>
          <p:nvPr>
            <p:ph type="title"/>
          </p:nvPr>
        </p:nvSpPr>
        <p:spPr>
          <a:xfrm>
            <a:off x="838200" y="365125"/>
            <a:ext cx="7145216" cy="1325563"/>
          </a:xfrm>
        </p:spPr>
        <p:txBody>
          <a:bodyPr>
            <a:normAutofit/>
          </a:bodyPr>
          <a:lstStyle/>
          <a:p>
            <a:r>
              <a:rPr lang="de-DE" sz="3600" dirty="0" smtClean="0">
                <a:latin typeface="Arial" panose="020B0604020202020204" pitchFamily="34" charset="0"/>
                <a:cs typeface="Arial" panose="020B0604020202020204" pitchFamily="34" charset="0"/>
              </a:rPr>
              <a:t>SPAM E-Mails </a:t>
            </a:r>
            <a:endParaRPr lang="de-DE" sz="3600" dirty="0">
              <a:latin typeface="Arial" panose="020B0604020202020204" pitchFamily="34" charset="0"/>
              <a:cs typeface="Arial" panose="020B0604020202020204" pitchFamily="34" charset="0"/>
            </a:endParaRPr>
          </a:p>
        </p:txBody>
      </p:sp>
      <p:sp>
        <p:nvSpPr>
          <p:cNvPr id="6" name="Rechteck 5"/>
          <p:cNvSpPr/>
          <p:nvPr/>
        </p:nvSpPr>
        <p:spPr>
          <a:xfrm>
            <a:off x="7298267" y="1708472"/>
            <a:ext cx="4454460" cy="3724096"/>
          </a:xfrm>
          <a:prstGeom prst="rect">
            <a:avLst/>
          </a:prstGeom>
        </p:spPr>
        <p:txBody>
          <a:bodyPr wrap="square">
            <a:spAutoFit/>
          </a:bodyPr>
          <a:lstStyle/>
          <a:p>
            <a:pPr>
              <a:lnSpc>
                <a:spcPct val="120000"/>
              </a:lnSpc>
              <a:spcBef>
                <a:spcPts val="600"/>
              </a:spcBef>
              <a:spcAft>
                <a:spcPts val="600"/>
              </a:spcAft>
            </a:pPr>
            <a:r>
              <a:rPr lang="de-DE" dirty="0" smtClean="0">
                <a:latin typeface="Arial" panose="020B0604020202020204" pitchFamily="34" charset="0"/>
                <a:cs typeface="Arial" panose="020B0604020202020204" pitchFamily="34" charset="0"/>
              </a:rPr>
              <a:t>Unter </a:t>
            </a:r>
            <a:r>
              <a:rPr lang="de-DE" dirty="0">
                <a:latin typeface="Arial" panose="020B0604020202020204" pitchFamily="34" charset="0"/>
                <a:cs typeface="Arial" panose="020B0604020202020204" pitchFamily="34" charset="0"/>
              </a:rPr>
              <a:t>Spam versteht man unverlangt zugestellte </a:t>
            </a:r>
            <a:r>
              <a:rPr lang="de-DE" dirty="0" smtClean="0">
                <a:latin typeface="Arial" panose="020B0604020202020204" pitchFamily="34" charset="0"/>
                <a:cs typeface="Arial" panose="020B0604020202020204" pitchFamily="34" charset="0"/>
              </a:rPr>
              <a:t>Werbebotschaften. Da der Versand über E-Mail praktisch nichts kostet, werden diese stets in Massen </a:t>
            </a:r>
            <a:r>
              <a:rPr lang="de-DE" dirty="0">
                <a:latin typeface="Arial" panose="020B0604020202020204" pitchFamily="34" charset="0"/>
                <a:cs typeface="Arial" panose="020B0604020202020204" pitchFamily="34" charset="0"/>
              </a:rPr>
              <a:t>verschickt. </a:t>
            </a:r>
            <a:r>
              <a:rPr lang="de-DE" dirty="0" smtClean="0">
                <a:latin typeface="Arial" panose="020B0604020202020204" pitchFamily="34" charset="0"/>
                <a:cs typeface="Arial" panose="020B0604020202020204" pitchFamily="34" charset="0"/>
              </a:rPr>
              <a:t>Sie sind vergleichbar mit Postwurfsendung. </a:t>
            </a:r>
          </a:p>
          <a:p>
            <a:pPr>
              <a:lnSpc>
                <a:spcPct val="120000"/>
              </a:lnSpc>
              <a:spcBef>
                <a:spcPts val="600"/>
              </a:spcBef>
              <a:spcAft>
                <a:spcPts val="600"/>
              </a:spcAft>
            </a:pPr>
            <a:r>
              <a:rPr lang="de-DE" dirty="0" smtClean="0">
                <a:latin typeface="Arial" panose="020B0604020202020204" pitchFamily="34" charset="0"/>
                <a:cs typeface="Arial" panose="020B0604020202020204" pitchFamily="34" charset="0"/>
              </a:rPr>
              <a:t>Meist sind diese Werbemails harmlos. </a:t>
            </a:r>
            <a:endParaRPr lang="de-DE" dirty="0">
              <a:latin typeface="Arial" panose="020B0604020202020204" pitchFamily="34" charset="0"/>
              <a:cs typeface="Arial" panose="020B0604020202020204" pitchFamily="34" charset="0"/>
            </a:endParaRPr>
          </a:p>
          <a:p>
            <a:pPr>
              <a:lnSpc>
                <a:spcPct val="120000"/>
              </a:lnSpc>
              <a:spcBef>
                <a:spcPts val="600"/>
              </a:spcBef>
              <a:spcAft>
                <a:spcPts val="600"/>
              </a:spcAft>
            </a:pPr>
            <a:r>
              <a:rPr lang="de-DE" dirty="0" smtClean="0">
                <a:latin typeface="Arial" panose="020B0604020202020204" pitchFamily="34" charset="0"/>
                <a:cs typeface="Arial" panose="020B0604020202020204" pitchFamily="34" charset="0"/>
              </a:rPr>
              <a:t>Aber </a:t>
            </a:r>
            <a:r>
              <a:rPr lang="de-DE" dirty="0">
                <a:latin typeface="Arial" panose="020B0604020202020204" pitchFamily="34" charset="0"/>
                <a:cs typeface="Arial" panose="020B0604020202020204" pitchFamily="34" charset="0"/>
              </a:rPr>
              <a:t>auch </a:t>
            </a:r>
            <a:r>
              <a:rPr lang="de-DE" dirty="0" smtClean="0">
                <a:latin typeface="Arial" panose="020B0604020202020204" pitchFamily="34" charset="0"/>
                <a:cs typeface="Arial" panose="020B0604020202020204" pitchFamily="34" charset="0"/>
              </a:rPr>
              <a:t>schadhafte Programme können auf </a:t>
            </a:r>
            <a:r>
              <a:rPr lang="de-DE" dirty="0">
                <a:latin typeface="Arial" panose="020B0604020202020204" pitchFamily="34" charset="0"/>
                <a:cs typeface="Arial" panose="020B0604020202020204" pitchFamily="34" charset="0"/>
              </a:rPr>
              <a:t>diesem Weg </a:t>
            </a:r>
            <a:r>
              <a:rPr lang="de-DE" dirty="0" smtClean="0">
                <a:latin typeface="Arial" panose="020B0604020202020204" pitchFamily="34" charset="0"/>
                <a:cs typeface="Arial" panose="020B0604020202020204" pitchFamily="34" charset="0"/>
              </a:rPr>
              <a:t>verbreitet werden. </a:t>
            </a:r>
            <a:endParaRPr lang="de-DE" dirty="0">
              <a:latin typeface="Arial" panose="020B0604020202020204" pitchFamily="34" charset="0"/>
              <a:cs typeface="Arial" panose="020B0604020202020204" pitchFamily="34" charset="0"/>
            </a:endParaRPr>
          </a:p>
        </p:txBody>
      </p:sp>
      <p:sp>
        <p:nvSpPr>
          <p:cNvPr id="11" name="Ellipse 10"/>
          <p:cNvSpPr/>
          <p:nvPr/>
        </p:nvSpPr>
        <p:spPr>
          <a:xfrm>
            <a:off x="378675" y="3778624"/>
            <a:ext cx="1826643" cy="382164"/>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2248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a:extLst>
              <a:ext uri="{28A0092B-C50C-407E-A947-70E740481C1C}">
                <a14:useLocalDpi xmlns:a14="http://schemas.microsoft.com/office/drawing/2010/main" val="0"/>
              </a:ext>
            </a:extLst>
          </a:blip>
          <a:srcRect r="5870"/>
          <a:stretch/>
        </p:blipFill>
        <p:spPr>
          <a:xfrm>
            <a:off x="378675" y="1810598"/>
            <a:ext cx="6761713" cy="3666053"/>
          </a:xfrm>
          <a:prstGeom prst="rect">
            <a:avLst/>
          </a:prstGeom>
        </p:spPr>
      </p:pic>
      <p:sp>
        <p:nvSpPr>
          <p:cNvPr id="2" name="Titel 1"/>
          <p:cNvSpPr>
            <a:spLocks noGrp="1"/>
          </p:cNvSpPr>
          <p:nvPr>
            <p:ph type="title"/>
          </p:nvPr>
        </p:nvSpPr>
        <p:spPr>
          <a:xfrm>
            <a:off x="838200" y="365125"/>
            <a:ext cx="7303478" cy="1325563"/>
          </a:xfrm>
        </p:spPr>
        <p:txBody>
          <a:bodyPr>
            <a:normAutofit/>
          </a:bodyPr>
          <a:lstStyle/>
          <a:p>
            <a:r>
              <a:rPr lang="de-DE" sz="3600" dirty="0" smtClean="0">
                <a:latin typeface="Arial" panose="020B0604020202020204" pitchFamily="34" charset="0"/>
                <a:cs typeface="Arial" panose="020B0604020202020204" pitchFamily="34" charset="0"/>
              </a:rPr>
              <a:t>SPAM E-Mails </a:t>
            </a:r>
            <a:endParaRPr lang="de-DE" sz="3600" dirty="0">
              <a:latin typeface="Arial" panose="020B0604020202020204" pitchFamily="34" charset="0"/>
              <a:cs typeface="Arial" panose="020B0604020202020204" pitchFamily="34" charset="0"/>
            </a:endParaRPr>
          </a:p>
        </p:txBody>
      </p:sp>
      <p:sp>
        <p:nvSpPr>
          <p:cNvPr id="6" name="Rechteck 5"/>
          <p:cNvSpPr/>
          <p:nvPr/>
        </p:nvSpPr>
        <p:spPr>
          <a:xfrm>
            <a:off x="7261411" y="1719820"/>
            <a:ext cx="4491317" cy="3859518"/>
          </a:xfrm>
          <a:prstGeom prst="rect">
            <a:avLst/>
          </a:prstGeom>
        </p:spPr>
        <p:txBody>
          <a:bodyPr wrap="square">
            <a:spAutoFit/>
          </a:bodyPr>
          <a:lstStyle/>
          <a:p>
            <a:pPr>
              <a:lnSpc>
                <a:spcPct val="120000"/>
              </a:lnSpc>
            </a:pPr>
            <a:r>
              <a:rPr lang="de-DE" dirty="0" smtClean="0">
                <a:latin typeface="Arial" panose="020B0604020202020204" pitchFamily="34" charset="0"/>
                <a:cs typeface="Arial" panose="020B0604020202020204" pitchFamily="34" charset="0"/>
              </a:rPr>
              <a:t>Die </a:t>
            </a:r>
            <a:r>
              <a:rPr lang="de-DE" dirty="0">
                <a:latin typeface="Arial" panose="020B0604020202020204" pitchFamily="34" charset="0"/>
                <a:cs typeface="Arial" panose="020B0604020202020204" pitchFamily="34" charset="0"/>
              </a:rPr>
              <a:t>meisten SPAM-Mails werden bereits von Ihrem E-Mail-Anbieter </a:t>
            </a:r>
            <a:r>
              <a:rPr lang="de-DE" dirty="0" smtClean="0">
                <a:latin typeface="Arial" panose="020B0604020202020204" pitchFamily="34" charset="0"/>
                <a:cs typeface="Arial" panose="020B0604020202020204" pitchFamily="34" charset="0"/>
              </a:rPr>
              <a:t>abgefangen und in den SPAM-Ordner verschoben. </a:t>
            </a:r>
          </a:p>
          <a:p>
            <a:pPr>
              <a:lnSpc>
                <a:spcPct val="120000"/>
              </a:lnSpc>
            </a:pPr>
            <a:r>
              <a:rPr lang="de-DE" sz="1200" dirty="0" smtClean="0">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a:p>
            <a:pPr>
              <a:lnSpc>
                <a:spcPct val="120000"/>
              </a:lnSpc>
            </a:pPr>
            <a:r>
              <a:rPr lang="de-DE" dirty="0" smtClean="0">
                <a:latin typeface="Arial" panose="020B0604020202020204" pitchFamily="34" charset="0"/>
                <a:cs typeface="Arial" panose="020B0604020202020204" pitchFamily="34" charset="0"/>
              </a:rPr>
              <a:t>Einige </a:t>
            </a:r>
            <a:r>
              <a:rPr lang="de-DE" dirty="0">
                <a:latin typeface="Arial" panose="020B0604020202020204" pitchFamily="34" charset="0"/>
                <a:cs typeface="Arial" panose="020B0604020202020204" pitchFamily="34" charset="0"/>
              </a:rPr>
              <a:t>werden </a:t>
            </a:r>
            <a:r>
              <a:rPr lang="de-DE" dirty="0" smtClean="0">
                <a:latin typeface="Arial" panose="020B0604020202020204" pitchFamily="34" charset="0"/>
                <a:cs typeface="Arial" panose="020B0604020202020204" pitchFamily="34" charset="0"/>
              </a:rPr>
              <a:t>aber </a:t>
            </a:r>
            <a:r>
              <a:rPr lang="de-DE" dirty="0">
                <a:latin typeface="Arial" panose="020B0604020202020204" pitchFamily="34" charset="0"/>
                <a:cs typeface="Arial" panose="020B0604020202020204" pitchFamily="34" charset="0"/>
              </a:rPr>
              <a:t>dennoch </a:t>
            </a:r>
            <a:r>
              <a:rPr lang="de-DE" dirty="0" smtClean="0">
                <a:latin typeface="Arial" panose="020B0604020202020204" pitchFamily="34" charset="0"/>
                <a:cs typeface="Arial" panose="020B0604020202020204" pitchFamily="34" charset="0"/>
              </a:rPr>
              <a:t>in Ihren Posteingang gelangen. </a:t>
            </a:r>
            <a:r>
              <a:rPr lang="de-DE" dirty="0">
                <a:latin typeface="Arial" panose="020B0604020202020204" pitchFamily="34" charset="0"/>
                <a:cs typeface="Arial" panose="020B0604020202020204" pitchFamily="34" charset="0"/>
              </a:rPr>
              <a:t>Löschen Sie diese </a:t>
            </a:r>
            <a:r>
              <a:rPr lang="de-DE" dirty="0" smtClean="0">
                <a:latin typeface="Arial" panose="020B0604020202020204" pitchFamily="34" charset="0"/>
                <a:cs typeface="Arial" panose="020B0604020202020204" pitchFamily="34" charset="0"/>
              </a:rPr>
              <a:t>ungelesen! </a:t>
            </a:r>
          </a:p>
          <a:p>
            <a:pPr>
              <a:lnSpc>
                <a:spcPct val="120000"/>
              </a:lnSpc>
            </a:pPr>
            <a:endParaRPr lang="de-DE" sz="1200" dirty="0">
              <a:latin typeface="Arial" panose="020B0604020202020204" pitchFamily="34" charset="0"/>
              <a:cs typeface="Arial" panose="020B0604020202020204" pitchFamily="34" charset="0"/>
            </a:endParaRPr>
          </a:p>
          <a:p>
            <a:pPr>
              <a:lnSpc>
                <a:spcPct val="120000"/>
              </a:lnSpc>
            </a:pPr>
            <a:r>
              <a:rPr lang="de-DE" dirty="0" smtClean="0">
                <a:latin typeface="Arial" panose="020B0604020202020204" pitchFamily="34" charset="0"/>
                <a:cs typeface="Arial" panose="020B0604020202020204" pitchFamily="34" charset="0"/>
              </a:rPr>
              <a:t>Da </a:t>
            </a:r>
            <a:r>
              <a:rPr lang="de-DE" dirty="0">
                <a:latin typeface="Arial" panose="020B0604020202020204" pitchFamily="34" charset="0"/>
                <a:cs typeface="Arial" panose="020B0604020202020204" pitchFamily="34" charset="0"/>
              </a:rPr>
              <a:t>sich aber auch schon einmal vertrauenswürdige E-Mails in den SPAM-Ordner „verirren“, ist es sinnvoll, diesen in regelmäßigen Abständen durchzusehen. </a:t>
            </a:r>
          </a:p>
        </p:txBody>
      </p:sp>
      <p:sp>
        <p:nvSpPr>
          <p:cNvPr id="8" name="Ellipse 7"/>
          <p:cNvSpPr/>
          <p:nvPr/>
        </p:nvSpPr>
        <p:spPr>
          <a:xfrm>
            <a:off x="378675" y="3778624"/>
            <a:ext cx="1826643" cy="382164"/>
          </a:xfrm>
          <a:prstGeom prst="ellipse">
            <a:avLst/>
          </a:prstGeom>
          <a:noFill/>
          <a:ln w="28575">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382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Was ist Phishing?</a:t>
            </a:r>
            <a:endParaRPr lang="de-DE" sz="3600" dirty="0">
              <a:latin typeface="Arial" panose="020B0604020202020204" pitchFamily="34" charset="0"/>
              <a:cs typeface="Arial" panose="020B0604020202020204" pitchFamily="34" charset="0"/>
            </a:endParaRPr>
          </a:p>
        </p:txBody>
      </p:sp>
      <p:sp>
        <p:nvSpPr>
          <p:cNvPr id="6" name="Rechteck 5"/>
          <p:cNvSpPr/>
          <p:nvPr/>
        </p:nvSpPr>
        <p:spPr>
          <a:xfrm>
            <a:off x="3024554" y="1895580"/>
            <a:ext cx="8426042" cy="3893374"/>
          </a:xfrm>
          <a:prstGeom prst="rect">
            <a:avLst/>
          </a:prstGeom>
        </p:spPr>
        <p:txBody>
          <a:bodyPr wrap="square">
            <a:spAutoFit/>
          </a:bodyPr>
          <a:lstStyle/>
          <a:p>
            <a:pPr>
              <a:lnSpc>
                <a:spcPct val="120000"/>
              </a:lnSpc>
              <a:spcBef>
                <a:spcPts val="600"/>
              </a:spcBef>
              <a:spcAft>
                <a:spcPts val="600"/>
              </a:spcAft>
            </a:pPr>
            <a:r>
              <a:rPr lang="de-DE" dirty="0" smtClean="0">
                <a:latin typeface="Arial" panose="020B0604020202020204" pitchFamily="34" charset="0"/>
                <a:cs typeface="Arial" panose="020B0604020202020204" pitchFamily="34" charset="0"/>
              </a:rPr>
              <a:t>Eine besondere Form von Spam-Mails heißt „Phishing“. Das </a:t>
            </a:r>
            <a:r>
              <a:rPr lang="de-DE" dirty="0">
                <a:latin typeface="Arial" panose="020B0604020202020204" pitchFamily="34" charset="0"/>
                <a:cs typeface="Arial" panose="020B0604020202020204" pitchFamily="34" charset="0"/>
              </a:rPr>
              <a:t>Wort </a:t>
            </a:r>
            <a:r>
              <a:rPr lang="de-DE" dirty="0" smtClean="0">
                <a:latin typeface="Arial" panose="020B0604020202020204" pitchFamily="34" charset="0"/>
                <a:cs typeface="Arial" panose="020B0604020202020204" pitchFamily="34" charset="0"/>
              </a:rPr>
              <a:t>„Phishing“ stammt aus dem Englischen und setzt </a:t>
            </a:r>
            <a:r>
              <a:rPr lang="de-DE" dirty="0">
                <a:latin typeface="Arial" panose="020B0604020202020204" pitchFamily="34" charset="0"/>
                <a:cs typeface="Arial" panose="020B0604020202020204" pitchFamily="34" charset="0"/>
              </a:rPr>
              <a:t>sich </a:t>
            </a:r>
            <a:r>
              <a:rPr lang="de-DE" dirty="0" smtClean="0">
                <a:latin typeface="Arial" panose="020B0604020202020204" pitchFamily="34" charset="0"/>
                <a:cs typeface="Arial" panose="020B0604020202020204" pitchFamily="34" charset="0"/>
              </a:rPr>
              <a:t>aus den Wörtern "</a:t>
            </a:r>
            <a:r>
              <a:rPr lang="de-DE" dirty="0">
                <a:latin typeface="Arial" panose="020B0604020202020204" pitchFamily="34" charset="0"/>
                <a:cs typeface="Arial" panose="020B0604020202020204" pitchFamily="34" charset="0"/>
              </a:rPr>
              <a:t>Password" und "</a:t>
            </a:r>
            <a:r>
              <a:rPr lang="de-DE" dirty="0" err="1">
                <a:latin typeface="Arial" panose="020B0604020202020204" pitchFamily="34" charset="0"/>
                <a:cs typeface="Arial" panose="020B0604020202020204" pitchFamily="34" charset="0"/>
              </a:rPr>
              <a:t>fishing</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zusammen. Auf Deutsch bedeutet es </a:t>
            </a:r>
            <a:r>
              <a:rPr lang="de-DE" dirty="0">
                <a:latin typeface="Arial" panose="020B0604020202020204" pitchFamily="34" charset="0"/>
                <a:cs typeface="Arial" panose="020B0604020202020204" pitchFamily="34" charset="0"/>
              </a:rPr>
              <a:t>"nach Passwörtern angeln". </a:t>
            </a:r>
            <a:endParaRPr lang="de-DE" dirty="0" smtClean="0">
              <a:latin typeface="Arial" panose="020B0604020202020204" pitchFamily="34" charset="0"/>
              <a:cs typeface="Arial" panose="020B0604020202020204" pitchFamily="34" charset="0"/>
            </a:endParaRPr>
          </a:p>
          <a:p>
            <a:pPr>
              <a:lnSpc>
                <a:spcPct val="120000"/>
              </a:lnSpc>
              <a:spcBef>
                <a:spcPts val="600"/>
              </a:spcBef>
              <a:spcAft>
                <a:spcPts val="600"/>
              </a:spcAft>
            </a:pPr>
            <a:r>
              <a:rPr lang="de-DE" dirty="0" smtClean="0">
                <a:latin typeface="Arial" panose="020B0604020202020204" pitchFamily="34" charset="0"/>
                <a:cs typeface="Arial" panose="020B0604020202020204" pitchFamily="34" charset="0"/>
              </a:rPr>
              <a:t>Es handelt sich um einen Trick. Mit Hilfe gefälschter </a:t>
            </a:r>
            <a:r>
              <a:rPr lang="de-DE" dirty="0">
                <a:latin typeface="Arial" panose="020B0604020202020204" pitchFamily="34" charset="0"/>
                <a:cs typeface="Arial" panose="020B0604020202020204" pitchFamily="34" charset="0"/>
              </a:rPr>
              <a:t>E-Mails </a:t>
            </a:r>
            <a:r>
              <a:rPr lang="de-DE" dirty="0" smtClean="0">
                <a:latin typeface="Arial" panose="020B0604020202020204" pitchFamily="34" charset="0"/>
                <a:cs typeface="Arial" panose="020B0604020202020204" pitchFamily="34" charset="0"/>
              </a:rPr>
              <a:t>wird versucht, vertrauliche </a:t>
            </a:r>
            <a:r>
              <a:rPr lang="de-DE" dirty="0">
                <a:latin typeface="Arial" panose="020B0604020202020204" pitchFamily="34" charset="0"/>
                <a:cs typeface="Arial" panose="020B0604020202020204" pitchFamily="34" charset="0"/>
              </a:rPr>
              <a:t>Daten zu </a:t>
            </a:r>
            <a:r>
              <a:rPr lang="de-DE" dirty="0" smtClean="0">
                <a:latin typeface="Arial" panose="020B0604020202020204" pitchFamily="34" charset="0"/>
                <a:cs typeface="Arial" panose="020B0604020202020204" pitchFamily="34" charset="0"/>
              </a:rPr>
              <a:t>bekommen. </a:t>
            </a:r>
            <a:r>
              <a:rPr lang="de-DE" dirty="0">
                <a:latin typeface="Arial" panose="020B0604020202020204" pitchFamily="34" charset="0"/>
                <a:cs typeface="Arial" panose="020B0604020202020204" pitchFamily="34" charset="0"/>
              </a:rPr>
              <a:t>Eine Phishing-E-Mail </a:t>
            </a:r>
            <a:r>
              <a:rPr lang="de-DE" dirty="0" smtClean="0">
                <a:latin typeface="Arial" panose="020B0604020202020204" pitchFamily="34" charset="0"/>
                <a:cs typeface="Arial" panose="020B0604020202020204" pitchFamily="34" charset="0"/>
              </a:rPr>
              <a:t>imitiert einen </a:t>
            </a:r>
            <a:r>
              <a:rPr lang="de-DE" dirty="0">
                <a:latin typeface="Arial" panose="020B0604020202020204" pitchFamily="34" charset="0"/>
                <a:cs typeface="Arial" panose="020B0604020202020204" pitchFamily="34" charset="0"/>
              </a:rPr>
              <a:t>vertrauenswürdigen </a:t>
            </a:r>
            <a:r>
              <a:rPr lang="de-DE" dirty="0" smtClean="0">
                <a:latin typeface="Arial" panose="020B0604020202020204" pitchFamily="34" charset="0"/>
                <a:cs typeface="Arial" panose="020B0604020202020204" pitchFamily="34" charset="0"/>
              </a:rPr>
              <a:t>Absender, z.B. eine Bank. Der </a:t>
            </a:r>
            <a:r>
              <a:rPr lang="de-DE" dirty="0">
                <a:latin typeface="Arial" panose="020B0604020202020204" pitchFamily="34" charset="0"/>
                <a:cs typeface="Arial" panose="020B0604020202020204" pitchFamily="34" charset="0"/>
              </a:rPr>
              <a:t>Empfänger </a:t>
            </a:r>
            <a:r>
              <a:rPr lang="de-DE" dirty="0" smtClean="0">
                <a:latin typeface="Arial" panose="020B0604020202020204" pitchFamily="34" charset="0"/>
                <a:cs typeface="Arial" panose="020B0604020202020204" pitchFamily="34" charset="0"/>
              </a:rPr>
              <a:t>soll </a:t>
            </a:r>
            <a:r>
              <a:rPr lang="de-DE" dirty="0">
                <a:latin typeface="Arial" panose="020B0604020202020204" pitchFamily="34" charset="0"/>
                <a:cs typeface="Arial" panose="020B0604020202020204" pitchFamily="34" charset="0"/>
              </a:rPr>
              <a:t>über einen Link </a:t>
            </a:r>
            <a:r>
              <a:rPr lang="de-DE" dirty="0" smtClean="0">
                <a:latin typeface="Arial" panose="020B0604020202020204" pitchFamily="34" charset="0"/>
                <a:cs typeface="Arial" panose="020B0604020202020204" pitchFamily="34" charset="0"/>
              </a:rPr>
              <a:t>(Weiterleitung im Internet) oder </a:t>
            </a:r>
            <a:r>
              <a:rPr lang="de-DE" dirty="0">
                <a:latin typeface="Arial" panose="020B0604020202020204" pitchFamily="34" charset="0"/>
                <a:cs typeface="Arial" panose="020B0604020202020204" pitchFamily="34" charset="0"/>
              </a:rPr>
              <a:t>ein </a:t>
            </a:r>
            <a:r>
              <a:rPr lang="de-DE" dirty="0" smtClean="0">
                <a:latin typeface="Arial" panose="020B0604020202020204" pitchFamily="34" charset="0"/>
                <a:cs typeface="Arial" panose="020B0604020202020204" pitchFamily="34" charset="0"/>
              </a:rPr>
              <a:t>sich öffnendes Formular </a:t>
            </a:r>
            <a:r>
              <a:rPr lang="de-DE" dirty="0">
                <a:latin typeface="Arial" panose="020B0604020202020204" pitchFamily="34" charset="0"/>
                <a:cs typeface="Arial" panose="020B0604020202020204" pitchFamily="34" charset="0"/>
              </a:rPr>
              <a:t>vertrauliche Daten wie </a:t>
            </a:r>
            <a:r>
              <a:rPr lang="de-DE" dirty="0" smtClean="0">
                <a:latin typeface="Arial" panose="020B0604020202020204" pitchFamily="34" charset="0"/>
                <a:cs typeface="Arial" panose="020B0604020202020204" pitchFamily="34" charset="0"/>
              </a:rPr>
              <a:t>eine Kreditkartennummer oder ein Passwort eingeben. Diese Informationen werden vom </a:t>
            </a:r>
            <a:r>
              <a:rPr lang="de-DE" dirty="0">
                <a:latin typeface="Arial" panose="020B0604020202020204" pitchFamily="34" charset="0"/>
                <a:cs typeface="Arial" panose="020B0604020202020204" pitchFamily="34" charset="0"/>
              </a:rPr>
              <a:t>Absender </a:t>
            </a:r>
            <a:r>
              <a:rPr lang="de-DE" dirty="0" smtClean="0">
                <a:latin typeface="Arial" panose="020B0604020202020204" pitchFamily="34" charset="0"/>
                <a:cs typeface="Arial" panose="020B0604020202020204" pitchFamily="34" charset="0"/>
              </a:rPr>
              <a:t>dazu verwendet, den </a:t>
            </a:r>
            <a:r>
              <a:rPr lang="de-DE" dirty="0">
                <a:latin typeface="Arial" panose="020B0604020202020204" pitchFamily="34" charset="0"/>
                <a:cs typeface="Arial" panose="020B0604020202020204" pitchFamily="34" charset="0"/>
              </a:rPr>
              <a:t>Empfänger finanziell zu schädigen.</a:t>
            </a:r>
          </a:p>
          <a:p>
            <a:endParaRPr lang="de-DE" sz="1600" dirty="0" smtClean="0">
              <a:latin typeface="Arial" panose="020B0604020202020204" pitchFamily="34" charset="0"/>
              <a:cs typeface="Arial" panose="020B0604020202020204" pitchFamily="34" charset="0"/>
            </a:endParaRPr>
          </a:p>
        </p:txBody>
      </p:sp>
      <p:pic>
        <p:nvPicPr>
          <p:cNvPr id="4" name="Picture 2" descr="C:\Users\fischer\AppData\Local\Microsoft\Windows\INetCache\IE\MU409IZZ\0b57e426af37af8bf0cf8b6ee178c31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45" y="2076450"/>
            <a:ext cx="2184516" cy="2914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550821" y="5098186"/>
            <a:ext cx="2190540" cy="253916"/>
          </a:xfrm>
          <a:prstGeom prst="rect">
            <a:avLst/>
          </a:prstGeom>
          <a:noFill/>
        </p:spPr>
        <p:txBody>
          <a:bodyPr wrap="square" rtlCol="0">
            <a:spAutoFit/>
          </a:bodyPr>
          <a:lstStyle/>
          <a:p>
            <a:r>
              <a:rPr lang="de-DE" sz="1050" dirty="0" smtClean="0">
                <a:latin typeface="Arial" panose="020B0604020202020204" pitchFamily="34" charset="0"/>
                <a:cs typeface="Arial" panose="020B0604020202020204" pitchFamily="34" charset="0"/>
              </a:rPr>
              <a:t>© Angeln - piqs.de-Bilddatenbank</a:t>
            </a:r>
            <a:endParaRPr lang="de-D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467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7426570" cy="1325563"/>
          </a:xfrm>
        </p:spPr>
        <p:txBody>
          <a:bodyPr>
            <a:normAutofit/>
          </a:bodyPr>
          <a:lstStyle/>
          <a:p>
            <a:r>
              <a:rPr lang="de-DE" sz="3600" dirty="0" smtClean="0">
                <a:latin typeface="Arial" panose="020B0604020202020204" pitchFamily="34" charset="0"/>
                <a:cs typeface="Arial" panose="020B0604020202020204" pitchFamily="34" charset="0"/>
              </a:rPr>
              <a:t>Umgang mit SPAM Mails </a:t>
            </a:r>
            <a:endParaRPr lang="de-DE" sz="3600" dirty="0">
              <a:latin typeface="Arial" panose="020B0604020202020204" pitchFamily="34" charset="0"/>
              <a:cs typeface="Arial" panose="020B0604020202020204" pitchFamily="34" charset="0"/>
            </a:endParaRPr>
          </a:p>
        </p:txBody>
      </p:sp>
      <p:sp>
        <p:nvSpPr>
          <p:cNvPr id="9" name="Textfeld 8"/>
          <p:cNvSpPr txBox="1"/>
          <p:nvPr/>
        </p:nvSpPr>
        <p:spPr>
          <a:xfrm>
            <a:off x="838199" y="1690688"/>
            <a:ext cx="10858923" cy="4418133"/>
          </a:xfrm>
          <a:prstGeom prst="rect">
            <a:avLst/>
          </a:prstGeom>
          <a:noFill/>
          <a:ln w="19050">
            <a:solidFill>
              <a:srgbClr val="00689F"/>
            </a:solidFill>
          </a:ln>
        </p:spPr>
        <p:txBody>
          <a:bodyPr wrap="square" rtlCol="0">
            <a:spAutoFit/>
          </a:bodyPr>
          <a:lstStyle/>
          <a:p>
            <a:r>
              <a:rPr lang="de-DE" b="1" dirty="0" smtClean="0">
                <a:solidFill>
                  <a:srgbClr val="00689F"/>
                </a:solidFill>
                <a:latin typeface="Arial" panose="020B0604020202020204" pitchFamily="34" charset="0"/>
                <a:cs typeface="Arial" panose="020B0604020202020204" pitchFamily="34" charset="0"/>
              </a:rPr>
              <a:t>Hinweis</a:t>
            </a:r>
          </a:p>
          <a:p>
            <a:endParaRPr lang="de-DE" sz="1200" b="1" dirty="0" smtClean="0">
              <a:solidFill>
                <a:srgbClr val="00689F"/>
              </a:solidFill>
              <a:latin typeface="Arial" panose="020B0604020202020204" pitchFamily="34" charset="0"/>
              <a:cs typeface="Arial" panose="020B0604020202020204" pitchFamily="34" charset="0"/>
            </a:endParaRPr>
          </a:p>
          <a:p>
            <a:pPr>
              <a:lnSpc>
                <a:spcPct val="150000"/>
              </a:lnSpc>
            </a:pPr>
            <a:r>
              <a:rPr lang="de-DE" dirty="0">
                <a:latin typeface="Arial" panose="020B0604020202020204" pitchFamily="34" charset="0"/>
                <a:cs typeface="Arial" panose="020B0604020202020204" pitchFamily="34" charset="0"/>
              </a:rPr>
              <a:t>Es gibt ein paar Tipps, wie Sie Spam-Mails reduzieren können: </a:t>
            </a:r>
            <a:r>
              <a:rPr lang="de-DE" dirty="0" smtClean="0">
                <a:latin typeface="Arial" panose="020B0604020202020204" pitchFamily="34" charset="0"/>
                <a:cs typeface="Arial" panose="020B0604020202020204" pitchFamily="34" charset="0"/>
              </a:rPr>
              <a:t/>
            </a:r>
            <a:br>
              <a:rPr lang="de-DE" dirty="0" smtClean="0">
                <a:latin typeface="Arial" panose="020B0604020202020204" pitchFamily="34" charset="0"/>
                <a:cs typeface="Arial" panose="020B0604020202020204" pitchFamily="34" charset="0"/>
              </a:rPr>
            </a:br>
            <a:endParaRPr lang="de-DE" sz="900" dirty="0" smtClean="0">
              <a:latin typeface="Arial" panose="020B0604020202020204" pitchFamily="34" charset="0"/>
              <a:cs typeface="Arial" panose="020B0604020202020204" pitchFamily="34" charset="0"/>
            </a:endParaRPr>
          </a:p>
          <a:p>
            <a:pPr marL="285750" indent="-285750">
              <a:lnSpc>
                <a:spcPct val="150000"/>
              </a:lnSpc>
              <a:buClr>
                <a:srgbClr val="90A039"/>
              </a:buClr>
              <a:buFont typeface="Arial" panose="020B0604020202020204" pitchFamily="34" charset="0"/>
              <a:buChar char="•"/>
            </a:pPr>
            <a:r>
              <a:rPr lang="de-DE" dirty="0">
                <a:latin typeface="Arial" panose="020B0604020202020204" pitchFamily="34" charset="0"/>
                <a:cs typeface="Arial" panose="020B0604020202020204" pitchFamily="34" charset="0"/>
              </a:rPr>
              <a:t>Geben Sie Ihre E-Mail Adresse nur an Bekannte weiter und teilen Sie diese nicht im Internet, </a:t>
            </a:r>
            <a:r>
              <a:rPr lang="de-DE" dirty="0" smtClean="0">
                <a:latin typeface="Arial" panose="020B0604020202020204" pitchFamily="34" charset="0"/>
                <a:cs typeface="Arial" panose="020B0604020202020204" pitchFamily="34" charset="0"/>
              </a:rPr>
              <a:t/>
            </a:r>
            <a:br>
              <a:rPr lang="de-DE"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z.B</a:t>
            </a:r>
            <a:r>
              <a:rPr lang="de-DE" dirty="0">
                <a:latin typeface="Arial" panose="020B0604020202020204" pitchFamily="34" charset="0"/>
                <a:cs typeface="Arial" panose="020B0604020202020204" pitchFamily="34" charset="0"/>
              </a:rPr>
              <a:t>. in </a:t>
            </a:r>
            <a:r>
              <a:rPr lang="de-DE" dirty="0" smtClean="0">
                <a:latin typeface="Arial" panose="020B0604020202020204" pitchFamily="34" charset="0"/>
                <a:cs typeface="Arial" panose="020B0604020202020204" pitchFamily="34" charset="0"/>
              </a:rPr>
              <a:t>Foren, </a:t>
            </a:r>
            <a:r>
              <a:rPr lang="de-DE" dirty="0">
                <a:latin typeface="Arial" panose="020B0604020202020204" pitchFamily="34" charset="0"/>
                <a:cs typeface="Arial" panose="020B0604020202020204" pitchFamily="34" charset="0"/>
              </a:rPr>
              <a:t>mit. </a:t>
            </a:r>
          </a:p>
          <a:p>
            <a:pPr marL="285750" indent="-285750">
              <a:lnSpc>
                <a:spcPct val="150000"/>
              </a:lnSpc>
              <a:buClr>
                <a:srgbClr val="90A039"/>
              </a:buClr>
              <a:buFont typeface="Arial" panose="020B0604020202020204" pitchFamily="34" charset="0"/>
              <a:buChar char="•"/>
            </a:pPr>
            <a:r>
              <a:rPr lang="de-DE" dirty="0">
                <a:latin typeface="Arial" panose="020B0604020202020204" pitchFamily="34" charset="0"/>
                <a:cs typeface="Arial" panose="020B0604020202020204" pitchFamily="34" charset="0"/>
              </a:rPr>
              <a:t>Da sich durch E-Mails auch schadhafte Programme verbreiten können, gilt weiterhin: </a:t>
            </a:r>
          </a:p>
          <a:p>
            <a:pPr marL="742950" lvl="1" indent="-285750">
              <a:lnSpc>
                <a:spcPct val="150000"/>
              </a:lnSpc>
              <a:buClr>
                <a:srgbClr val="90A039"/>
              </a:buClr>
              <a:buFont typeface="Wingdings" panose="05000000000000000000" pitchFamily="2" charset="2"/>
              <a:buChar char="Ø"/>
            </a:pPr>
            <a:r>
              <a:rPr lang="de-DE" dirty="0">
                <a:latin typeface="Arial" panose="020B0604020202020204" pitchFamily="34" charset="0"/>
                <a:cs typeface="Arial" panose="020B0604020202020204" pitchFamily="34" charset="0"/>
              </a:rPr>
              <a:t>Löschen Sie alles, was nicht von Freunden, Bekannten oder anderen vertrauenswürdigen Institutionen kommt.</a:t>
            </a:r>
          </a:p>
          <a:p>
            <a:pPr marL="742950" lvl="1" indent="-285750">
              <a:lnSpc>
                <a:spcPct val="150000"/>
              </a:lnSpc>
              <a:buClr>
                <a:srgbClr val="90A039"/>
              </a:buClr>
              <a:buFont typeface="Wingdings" panose="05000000000000000000" pitchFamily="2" charset="2"/>
              <a:buChar char="Ø"/>
            </a:pPr>
            <a:r>
              <a:rPr lang="de-DE" dirty="0">
                <a:latin typeface="Arial" panose="020B0604020202020204" pitchFamily="34" charset="0"/>
                <a:cs typeface="Arial" panose="020B0604020202020204" pitchFamily="34" charset="0"/>
              </a:rPr>
              <a:t>Öffnen Sie nie den Anhang einer verdächtigen Mail. </a:t>
            </a:r>
          </a:p>
          <a:p>
            <a:pPr marL="742950" lvl="1" indent="-285750">
              <a:lnSpc>
                <a:spcPct val="150000"/>
              </a:lnSpc>
              <a:buClr>
                <a:srgbClr val="90A039"/>
              </a:buClr>
              <a:buFont typeface="Wingdings" panose="05000000000000000000" pitchFamily="2" charset="2"/>
              <a:buChar char="Ø"/>
            </a:pPr>
            <a:r>
              <a:rPr lang="de-DE" dirty="0">
                <a:latin typeface="Arial" panose="020B0604020202020204" pitchFamily="34" charset="0"/>
                <a:cs typeface="Arial" panose="020B0604020202020204" pitchFamily="34" charset="0"/>
              </a:rPr>
              <a:t>Klicken Sie keine Links in verdächtigen </a:t>
            </a:r>
            <a:r>
              <a:rPr lang="de-DE" dirty="0" smtClean="0">
                <a:latin typeface="Arial" panose="020B0604020202020204" pitchFamily="34" charset="0"/>
                <a:cs typeface="Arial" panose="020B0604020202020204" pitchFamily="34" charset="0"/>
              </a:rPr>
              <a:t>E-Mails </a:t>
            </a:r>
            <a:r>
              <a:rPr lang="de-DE" dirty="0">
                <a:latin typeface="Arial" panose="020B0604020202020204" pitchFamily="34" charset="0"/>
                <a:cs typeface="Arial" panose="020B0604020202020204" pitchFamily="34" charset="0"/>
              </a:rPr>
              <a:t>an. </a:t>
            </a:r>
            <a:endParaRPr lang="de-DE" dirty="0" smtClean="0">
              <a:latin typeface="Arial" panose="020B0604020202020204" pitchFamily="34" charset="0"/>
              <a:cs typeface="Arial" panose="020B0604020202020204" pitchFamily="34" charset="0"/>
            </a:endParaRPr>
          </a:p>
          <a:p>
            <a:pPr lvl="1">
              <a:lnSpc>
                <a:spcPct val="120000"/>
              </a:lnSpc>
              <a:buClr>
                <a:srgbClr val="90A039"/>
              </a:buClr>
            </a:pPr>
            <a:endParaRPr lang="de-DE" dirty="0">
              <a:latin typeface="Arial" panose="020B0604020202020204" pitchFamily="34" charset="0"/>
              <a:cs typeface="Arial" panose="020B0604020202020204" pitchFamily="34" charset="0"/>
            </a:endParaRPr>
          </a:p>
        </p:txBody>
      </p:sp>
      <p:pic>
        <p:nvPicPr>
          <p:cNvPr id="4" name="Picture 2" descr="C:\Users\fischer\AppData\Local\Microsoft\Windows\INetCache\IE\MU409IZZ\120px-Achtung.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8900" y="1430890"/>
            <a:ext cx="9144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44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5073" y="361584"/>
            <a:ext cx="7226643" cy="1325563"/>
          </a:xfrm>
        </p:spPr>
        <p:txBody>
          <a:bodyPr>
            <a:normAutofit/>
          </a:bodyPr>
          <a:lstStyle/>
          <a:p>
            <a:r>
              <a:rPr lang="de-DE" sz="3400" dirty="0" smtClean="0">
                <a:latin typeface="Arial" panose="020B0604020202020204" pitchFamily="34" charset="0"/>
                <a:cs typeface="Arial" panose="020B0604020202020204" pitchFamily="34" charset="0"/>
              </a:rPr>
              <a:t>Einführung</a:t>
            </a:r>
            <a:endParaRPr lang="de-DE" sz="3400" dirty="0">
              <a:latin typeface="Arial" panose="020B0604020202020204" pitchFamily="34" charset="0"/>
              <a:cs typeface="Arial" panose="020B0604020202020204" pitchFamily="34" charset="0"/>
            </a:endParaRPr>
          </a:p>
        </p:txBody>
      </p:sp>
      <p:sp>
        <p:nvSpPr>
          <p:cNvPr id="2" name="Inhaltsplatzhalter 1"/>
          <p:cNvSpPr>
            <a:spLocks noGrp="1"/>
          </p:cNvSpPr>
          <p:nvPr>
            <p:ph idx="1"/>
          </p:nvPr>
        </p:nvSpPr>
        <p:spPr>
          <a:xfrm>
            <a:off x="550985" y="1735014"/>
            <a:ext cx="5699690" cy="2836985"/>
          </a:xfrm>
        </p:spPr>
        <p:txBody>
          <a:bodyPr>
            <a:noAutofit/>
          </a:bodyPr>
          <a:lstStyle/>
          <a:p>
            <a:pPr>
              <a:lnSpc>
                <a:spcPct val="140000"/>
              </a:lnSpc>
              <a:spcBef>
                <a:spcPts val="0"/>
              </a:spcBef>
            </a:pPr>
            <a:r>
              <a:rPr lang="de-DE" sz="2000" dirty="0" smtClean="0">
                <a:latin typeface="Arial" panose="020B0604020202020204" pitchFamily="34" charset="0"/>
                <a:cs typeface="Arial" panose="020B0604020202020204" pitchFamily="34" charset="0"/>
              </a:rPr>
              <a:t>Diese Anleitung zum </a:t>
            </a:r>
            <a:r>
              <a:rPr lang="de-DE" sz="2000" dirty="0">
                <a:latin typeface="Arial" panose="020B0604020202020204" pitchFamily="34" charset="0"/>
                <a:cs typeface="Arial" panose="020B0604020202020204" pitchFamily="34" charset="0"/>
              </a:rPr>
              <a:t>Thema </a:t>
            </a:r>
            <a:r>
              <a:rPr lang="de-DE" sz="2000" b="1" dirty="0" smtClean="0">
                <a:latin typeface="Arial" panose="020B0604020202020204" pitchFamily="34" charset="0"/>
                <a:cs typeface="Arial" panose="020B0604020202020204" pitchFamily="34" charset="0"/>
              </a:rPr>
              <a:t>E-Mailing </a:t>
            </a:r>
            <a:r>
              <a:rPr lang="de-DE" sz="2000" dirty="0" smtClean="0">
                <a:latin typeface="Arial" panose="020B0604020202020204" pitchFamily="34" charset="0"/>
                <a:cs typeface="Arial" panose="020B0604020202020204" pitchFamily="34" charset="0"/>
              </a:rPr>
              <a:t>wurde </a:t>
            </a:r>
            <a:r>
              <a:rPr lang="de-DE" sz="2000" dirty="0">
                <a:latin typeface="Arial" panose="020B0604020202020204" pitchFamily="34" charset="0"/>
                <a:cs typeface="Arial" panose="020B0604020202020204" pitchFamily="34" charset="0"/>
              </a:rPr>
              <a:t>durch die BAGSO Service Gesellschaft im Rahmen des Projektes Digital-Kompass </a:t>
            </a:r>
            <a:r>
              <a:rPr lang="de-DE" sz="2000" dirty="0" smtClean="0">
                <a:latin typeface="Arial" panose="020B0604020202020204" pitchFamily="34" charset="0"/>
                <a:cs typeface="Arial" panose="020B0604020202020204" pitchFamily="34" charset="0"/>
              </a:rPr>
              <a:t>erstellt. Sie ist Teil einer </a:t>
            </a:r>
            <a:r>
              <a:rPr lang="de-DE" sz="2000" dirty="0">
                <a:latin typeface="Arial" panose="020B0604020202020204" pitchFamily="34" charset="0"/>
                <a:cs typeface="Arial" panose="020B0604020202020204" pitchFamily="34" charset="0"/>
              </a:rPr>
              <a:t>Serie </a:t>
            </a:r>
            <a:r>
              <a:rPr lang="de-DE" sz="2000" dirty="0" smtClean="0">
                <a:latin typeface="Arial" panose="020B0604020202020204" pitchFamily="34" charset="0"/>
                <a:cs typeface="Arial" panose="020B0604020202020204" pitchFamily="34" charset="0"/>
              </a:rPr>
              <a:t>von Anleitungen, die sich </a:t>
            </a:r>
            <a:r>
              <a:rPr lang="de-DE" sz="2000" dirty="0">
                <a:latin typeface="Arial" panose="020B0604020202020204" pitchFamily="34" charset="0"/>
                <a:cs typeface="Arial" panose="020B0604020202020204" pitchFamily="34" charset="0"/>
              </a:rPr>
              <a:t>an den Themen des </a:t>
            </a:r>
            <a:r>
              <a:rPr lang="de-DE" sz="2000" dirty="0" smtClean="0">
                <a:latin typeface="Arial" panose="020B0604020202020204" pitchFamily="34" charset="0"/>
                <a:cs typeface="Arial" panose="020B0604020202020204" pitchFamily="34" charset="0"/>
              </a:rPr>
              <a:t>BAGSO-Wegweisers </a:t>
            </a:r>
            <a:r>
              <a:rPr lang="de-DE" sz="2000" dirty="0">
                <a:latin typeface="Arial" panose="020B0604020202020204" pitchFamily="34" charset="0"/>
                <a:cs typeface="Arial" panose="020B0604020202020204" pitchFamily="34" charset="0"/>
              </a:rPr>
              <a:t>durch die digitale </a:t>
            </a:r>
            <a:r>
              <a:rPr lang="de-DE" sz="2000" dirty="0" smtClean="0">
                <a:latin typeface="Arial" panose="020B0604020202020204" pitchFamily="34" charset="0"/>
                <a:cs typeface="Arial" panose="020B0604020202020204" pitchFamily="34" charset="0"/>
              </a:rPr>
              <a:t>Welt orientieren. </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5" y="5283285"/>
            <a:ext cx="12204000" cy="1680473"/>
          </a:xfrm>
          <a:prstGeom prst="rect">
            <a:avLst/>
          </a:prstGeom>
        </p:spPr>
      </p:pic>
      <p:sp>
        <p:nvSpPr>
          <p:cNvPr id="9" name="Rechteck 8"/>
          <p:cNvSpPr/>
          <p:nvPr/>
        </p:nvSpPr>
        <p:spPr>
          <a:xfrm>
            <a:off x="-11625" y="4912582"/>
            <a:ext cx="12192000" cy="370703"/>
          </a:xfrm>
          <a:prstGeom prst="rect">
            <a:avLst/>
          </a:prstGeom>
          <a:solidFill>
            <a:srgbClr val="00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Arial" panose="020B0604020202020204" pitchFamily="34" charset="0"/>
              <a:cs typeface="Arial" panose="020B0604020202020204" pitchFamily="34" charset="0"/>
            </a:endParaRPr>
          </a:p>
        </p:txBody>
      </p:sp>
      <p:sp>
        <p:nvSpPr>
          <p:cNvPr id="10" name="Textfeld 9"/>
          <p:cNvSpPr txBox="1"/>
          <p:nvPr/>
        </p:nvSpPr>
        <p:spPr>
          <a:xfrm>
            <a:off x="3319849" y="4953922"/>
            <a:ext cx="2800865" cy="369332"/>
          </a:xfrm>
          <a:prstGeom prst="rect">
            <a:avLst/>
          </a:prstGeom>
          <a:noFill/>
        </p:spPr>
        <p:txBody>
          <a:bodyPr wrap="square" rtlCol="0">
            <a:spAutoFit/>
          </a:bodyPr>
          <a:lstStyle/>
          <a:p>
            <a:pPr>
              <a:defRPr/>
            </a:pPr>
            <a:r>
              <a:rPr lang="de-DE" dirty="0" smtClean="0">
                <a:solidFill>
                  <a:prstClr val="white"/>
                </a:solidFill>
                <a:latin typeface="Arial" panose="020B0604020202020204" pitchFamily="34" charset="0"/>
                <a:cs typeface="Arial" panose="020B0604020202020204" pitchFamily="34" charset="0"/>
              </a:rPr>
              <a:t>www.digital-kompass.de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598" y="1600474"/>
            <a:ext cx="5193988" cy="3240000"/>
          </a:xfrm>
          <a:prstGeom prst="rect">
            <a:avLst/>
          </a:prstGeom>
          <a:noFill/>
          <a:ln w="9525">
            <a:solidFill>
              <a:srgbClr val="BDE2EE"/>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2128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597398"/>
            <a:ext cx="10515600" cy="4668931"/>
          </a:xfrm>
        </p:spPr>
        <p:txBody>
          <a:bodyPr>
            <a:noAutofit/>
          </a:bodyPr>
          <a:lstStyle/>
          <a:p>
            <a:pPr>
              <a:lnSpc>
                <a:spcPct val="140000"/>
              </a:lnSpc>
              <a:spcBef>
                <a:spcPts val="600"/>
              </a:spcBef>
            </a:pPr>
            <a:r>
              <a:rPr lang="de-DE" sz="1500" b="1" dirty="0" smtClean="0">
                <a:latin typeface="Arial" panose="020B0604020202020204" pitchFamily="34" charset="0"/>
                <a:cs typeface="Arial" panose="020B0604020202020204" pitchFamily="34" charset="0"/>
              </a:rPr>
              <a:t>Account, </a:t>
            </a:r>
            <a:r>
              <a:rPr lang="de-DE" sz="1500" dirty="0" smtClean="0">
                <a:latin typeface="Arial" panose="020B0604020202020204" pitchFamily="34" charset="0"/>
                <a:cs typeface="Arial" panose="020B0604020202020204" pitchFamily="34" charset="0"/>
              </a:rPr>
              <a:t>gesprochen </a:t>
            </a:r>
            <a:r>
              <a:rPr lang="de-DE" sz="1500" dirty="0" err="1" smtClean="0">
                <a:latin typeface="Arial" panose="020B0604020202020204" pitchFamily="34" charset="0"/>
                <a:cs typeface="Arial" panose="020B0604020202020204" pitchFamily="34" charset="0"/>
              </a:rPr>
              <a:t>Äkaunt</a:t>
            </a:r>
            <a:r>
              <a:rPr lang="de-DE" sz="1500" dirty="0" smtClean="0">
                <a:latin typeface="Arial" panose="020B0604020202020204" pitchFamily="34" charset="0"/>
                <a:cs typeface="Arial" panose="020B0604020202020204" pitchFamily="34" charset="0"/>
              </a:rPr>
              <a:t>, englisch, steht für Kundenkonto</a:t>
            </a:r>
          </a:p>
          <a:p>
            <a:pPr>
              <a:lnSpc>
                <a:spcPct val="140000"/>
              </a:lnSpc>
              <a:spcBef>
                <a:spcPts val="600"/>
              </a:spcBef>
            </a:pPr>
            <a:r>
              <a:rPr lang="de-DE" sz="1500" b="1" dirty="0" smtClean="0">
                <a:latin typeface="Arial" panose="020B0604020202020204" pitchFamily="34" charset="0"/>
                <a:cs typeface="Arial" panose="020B0604020202020204" pitchFamily="34" charset="0"/>
              </a:rPr>
              <a:t>CC, </a:t>
            </a:r>
            <a:r>
              <a:rPr lang="de-DE" sz="1500" dirty="0" smtClean="0">
                <a:latin typeface="Arial" panose="020B0604020202020204" pitchFamily="34" charset="0"/>
                <a:cs typeface="Arial" panose="020B0604020202020204" pitchFamily="34" charset="0"/>
              </a:rPr>
              <a:t>Abkürzung für </a:t>
            </a:r>
            <a:r>
              <a:rPr lang="de-DE" sz="1500" dirty="0" err="1" smtClean="0">
                <a:latin typeface="Arial" panose="020B0604020202020204" pitchFamily="34" charset="0"/>
                <a:cs typeface="Arial" panose="020B0604020202020204" pitchFamily="34" charset="0"/>
              </a:rPr>
              <a:t>carbon</a:t>
            </a:r>
            <a:r>
              <a:rPr lang="de-DE" sz="1500" dirty="0" smtClean="0">
                <a:latin typeface="Arial" panose="020B0604020202020204" pitchFamily="34" charset="0"/>
                <a:cs typeface="Arial" panose="020B0604020202020204" pitchFamily="34" charset="0"/>
              </a:rPr>
              <a:t> </a:t>
            </a:r>
            <a:r>
              <a:rPr lang="de-DE" sz="1500" dirty="0" err="1" smtClean="0">
                <a:latin typeface="Arial" panose="020B0604020202020204" pitchFamily="34" charset="0"/>
                <a:cs typeface="Arial" panose="020B0604020202020204" pitchFamily="34" charset="0"/>
              </a:rPr>
              <a:t>copy</a:t>
            </a:r>
            <a:r>
              <a:rPr lang="de-DE" sz="1500" dirty="0" smtClean="0">
                <a:latin typeface="Arial" panose="020B0604020202020204" pitchFamily="34" charset="0"/>
                <a:cs typeface="Arial" panose="020B0604020202020204" pitchFamily="34" charset="0"/>
              </a:rPr>
              <a:t>, gesprochen </a:t>
            </a:r>
            <a:r>
              <a:rPr lang="de-DE" sz="1500" dirty="0" err="1" smtClean="0">
                <a:latin typeface="Arial" panose="020B0604020202020204" pitchFamily="34" charset="0"/>
                <a:cs typeface="Arial" panose="020B0604020202020204" pitchFamily="34" charset="0"/>
              </a:rPr>
              <a:t>Kahbon-Koppi</a:t>
            </a:r>
            <a:r>
              <a:rPr lang="de-DE" sz="1500" dirty="0" smtClean="0">
                <a:latin typeface="Arial" panose="020B0604020202020204" pitchFamily="34" charset="0"/>
                <a:cs typeface="Arial" panose="020B0604020202020204" pitchFamily="34" charset="0"/>
              </a:rPr>
              <a:t>, englisch für Kopie bzw. Durchschlag mit Kohlepapier: Hier wird eine Mail-Adresse eingetragen, die Sie nicht direkt anschreiben, der Sie die Nachricht aber in Kopie zukommen lassen möchten.</a:t>
            </a:r>
          </a:p>
          <a:p>
            <a:pPr>
              <a:lnSpc>
                <a:spcPct val="140000"/>
              </a:lnSpc>
              <a:spcBef>
                <a:spcPts val="600"/>
              </a:spcBef>
            </a:pPr>
            <a:r>
              <a:rPr lang="de-DE" sz="1500" b="1" dirty="0" smtClean="0">
                <a:latin typeface="Arial" panose="020B0604020202020204" pitchFamily="34" charset="0"/>
                <a:cs typeface="Arial" panose="020B0604020202020204" pitchFamily="34" charset="0"/>
              </a:rPr>
              <a:t>BCC, </a:t>
            </a:r>
            <a:r>
              <a:rPr lang="de-DE" sz="1500" dirty="0" smtClean="0">
                <a:latin typeface="Arial" panose="020B0604020202020204" pitchFamily="34" charset="0"/>
                <a:cs typeface="Arial" panose="020B0604020202020204" pitchFamily="34" charset="0"/>
              </a:rPr>
              <a:t>Abkürzung für blind </a:t>
            </a:r>
            <a:r>
              <a:rPr lang="de-DE" sz="1500" dirty="0" err="1" smtClean="0">
                <a:latin typeface="Arial" panose="020B0604020202020204" pitchFamily="34" charset="0"/>
                <a:cs typeface="Arial" panose="020B0604020202020204" pitchFamily="34" charset="0"/>
              </a:rPr>
              <a:t>carbon</a:t>
            </a:r>
            <a:r>
              <a:rPr lang="de-DE" sz="1500" dirty="0" smtClean="0">
                <a:latin typeface="Arial" panose="020B0604020202020204" pitchFamily="34" charset="0"/>
                <a:cs typeface="Arial" panose="020B0604020202020204" pitchFamily="34" charset="0"/>
              </a:rPr>
              <a:t> </a:t>
            </a:r>
            <a:r>
              <a:rPr lang="de-DE" sz="1500" dirty="0" err="1" smtClean="0">
                <a:latin typeface="Arial" panose="020B0604020202020204" pitchFamily="34" charset="0"/>
                <a:cs typeface="Arial" panose="020B0604020202020204" pitchFamily="34" charset="0"/>
              </a:rPr>
              <a:t>copy</a:t>
            </a:r>
            <a:r>
              <a:rPr lang="de-DE" sz="1500" dirty="0" smtClean="0">
                <a:latin typeface="Arial" panose="020B0604020202020204" pitchFamily="34" charset="0"/>
                <a:cs typeface="Arial" panose="020B0604020202020204" pitchFamily="34" charset="0"/>
              </a:rPr>
              <a:t>, gesprochen </a:t>
            </a:r>
            <a:r>
              <a:rPr lang="de-DE" sz="1500" dirty="0" err="1" smtClean="0">
                <a:latin typeface="Arial" panose="020B0604020202020204" pitchFamily="34" charset="0"/>
                <a:cs typeface="Arial" panose="020B0604020202020204" pitchFamily="34" charset="0"/>
              </a:rPr>
              <a:t>bleint</a:t>
            </a:r>
            <a:r>
              <a:rPr lang="de-DE" sz="1500" dirty="0" smtClean="0">
                <a:latin typeface="Arial" panose="020B0604020202020204" pitchFamily="34" charset="0"/>
                <a:cs typeface="Arial" panose="020B0604020202020204" pitchFamily="34" charset="0"/>
              </a:rPr>
              <a:t> </a:t>
            </a:r>
            <a:r>
              <a:rPr lang="de-DE" sz="1500" dirty="0" err="1" smtClean="0">
                <a:latin typeface="Arial" panose="020B0604020202020204" pitchFamily="34" charset="0"/>
                <a:cs typeface="Arial" panose="020B0604020202020204" pitchFamily="34" charset="0"/>
              </a:rPr>
              <a:t>kahbon-koppi</a:t>
            </a:r>
            <a:r>
              <a:rPr lang="de-DE" sz="1500" dirty="0" smtClean="0">
                <a:latin typeface="Arial" panose="020B0604020202020204" pitchFamily="34" charset="0"/>
                <a:cs typeface="Arial" panose="020B0604020202020204" pitchFamily="34" charset="0"/>
              </a:rPr>
              <a:t>, englisch für Blindkopie. Hier wird eine Adresse eingetragen, wenn </a:t>
            </a:r>
            <a:r>
              <a:rPr lang="de-DE" sz="1500" dirty="0">
                <a:latin typeface="Arial" panose="020B0604020202020204" pitchFamily="34" charset="0"/>
                <a:cs typeface="Arial" panose="020B0604020202020204" pitchFamily="34" charset="0"/>
              </a:rPr>
              <a:t>Sie nicht möchten, dass der Empfänger erfährt, an wen Sie die E-Mail noch </a:t>
            </a:r>
            <a:r>
              <a:rPr lang="de-DE" sz="1500" dirty="0" smtClean="0">
                <a:latin typeface="Arial" panose="020B0604020202020204" pitchFamily="34" charset="0"/>
                <a:cs typeface="Arial" panose="020B0604020202020204" pitchFamily="34" charset="0"/>
              </a:rPr>
              <a:t>senden.  </a:t>
            </a:r>
          </a:p>
          <a:p>
            <a:pPr>
              <a:lnSpc>
                <a:spcPct val="140000"/>
              </a:lnSpc>
              <a:spcBef>
                <a:spcPts val="600"/>
              </a:spcBef>
            </a:pPr>
            <a:r>
              <a:rPr lang="de-DE" sz="1500" b="1" dirty="0" smtClean="0">
                <a:latin typeface="Arial" panose="020B0604020202020204" pitchFamily="34" charset="0"/>
                <a:cs typeface="Arial" panose="020B0604020202020204" pitchFamily="34" charset="0"/>
              </a:rPr>
              <a:t>SPAM</a:t>
            </a:r>
            <a:r>
              <a:rPr lang="de-DE" sz="1500" dirty="0" smtClean="0">
                <a:latin typeface="Arial" panose="020B0604020202020204" pitchFamily="34" charset="0"/>
                <a:cs typeface="Arial" panose="020B0604020202020204" pitchFamily="34" charset="0"/>
              </a:rPr>
              <a:t>, gesprochen</a:t>
            </a:r>
            <a:r>
              <a:rPr lang="de-DE" sz="1500" dirty="0">
                <a:latin typeface="Arial" panose="020B0604020202020204" pitchFamily="34" charset="0"/>
                <a:cs typeface="Arial" panose="020B0604020202020204" pitchFamily="34" charset="0"/>
              </a:rPr>
              <a:t>: </a:t>
            </a:r>
            <a:r>
              <a:rPr lang="de-DE" sz="1500" dirty="0" err="1" smtClean="0">
                <a:latin typeface="Arial" panose="020B0604020202020204" pitchFamily="34" charset="0"/>
                <a:cs typeface="Arial" panose="020B0604020202020204" pitchFamily="34" charset="0"/>
              </a:rPr>
              <a:t>Spemm</a:t>
            </a:r>
            <a:r>
              <a:rPr lang="de-DE" sz="1500" dirty="0" smtClean="0">
                <a:latin typeface="Arial" panose="020B0604020202020204" pitchFamily="34" charset="0"/>
                <a:cs typeface="Arial" panose="020B0604020202020204" pitchFamily="34" charset="0"/>
              </a:rPr>
              <a:t>, englisch, Kunstwort, das aus einem Sketch entstand. Es bezeichnet unerwünschte Werbebotschaften, die über E-Mail versendet werden. Ähnlich </a:t>
            </a:r>
            <a:r>
              <a:rPr lang="de-DE" sz="1500" b="1" dirty="0" smtClean="0">
                <a:latin typeface="Arial" panose="020B0604020202020204" pitchFamily="34" charset="0"/>
                <a:cs typeface="Arial" panose="020B0604020202020204" pitchFamily="34" charset="0"/>
              </a:rPr>
              <a:t>Junk</a:t>
            </a:r>
            <a:r>
              <a:rPr lang="de-DE" sz="1500" dirty="0" smtClean="0">
                <a:latin typeface="Arial" panose="020B0604020202020204" pitchFamily="34" charset="0"/>
                <a:cs typeface="Arial" panose="020B0604020202020204" pitchFamily="34" charset="0"/>
              </a:rPr>
              <a:t>, gesprochen </a:t>
            </a:r>
            <a:r>
              <a:rPr lang="de-DE" sz="1500" dirty="0" err="1" smtClean="0">
                <a:latin typeface="Arial" panose="020B0604020202020204" pitchFamily="34" charset="0"/>
                <a:cs typeface="Arial" panose="020B0604020202020204" pitchFamily="34" charset="0"/>
              </a:rPr>
              <a:t>dschank</a:t>
            </a:r>
            <a:r>
              <a:rPr lang="de-DE" sz="1500" dirty="0" smtClean="0">
                <a:latin typeface="Arial" panose="020B0604020202020204" pitchFamily="34" charset="0"/>
                <a:cs typeface="Arial" panose="020B0604020202020204" pitchFamily="34" charset="0"/>
              </a:rPr>
              <a:t>, englisch für Abfall oder Plunder. </a:t>
            </a:r>
          </a:p>
          <a:p>
            <a:pPr>
              <a:lnSpc>
                <a:spcPct val="120000"/>
              </a:lnSpc>
              <a:spcBef>
                <a:spcPts val="600"/>
              </a:spcBef>
              <a:spcAft>
                <a:spcPts val="600"/>
              </a:spcAft>
            </a:pPr>
            <a:r>
              <a:rPr lang="de-DE" sz="1500" b="1" dirty="0" smtClean="0">
                <a:latin typeface="Arial" panose="020B0604020202020204" pitchFamily="34" charset="0"/>
                <a:cs typeface="Arial" panose="020B0604020202020204" pitchFamily="34" charset="0"/>
              </a:rPr>
              <a:t>Phishing</a:t>
            </a:r>
            <a:r>
              <a:rPr lang="de-DE" sz="1500" dirty="0" smtClean="0">
                <a:latin typeface="Arial" panose="020B0604020202020204" pitchFamily="34" charset="0"/>
                <a:cs typeface="Arial" panose="020B0604020202020204" pitchFamily="34" charset="0"/>
              </a:rPr>
              <a:t>, gesprochen </a:t>
            </a:r>
            <a:r>
              <a:rPr lang="de-DE" sz="1500" dirty="0" err="1" smtClean="0">
                <a:latin typeface="Arial" panose="020B0604020202020204" pitchFamily="34" charset="0"/>
                <a:cs typeface="Arial" panose="020B0604020202020204" pitchFamily="34" charset="0"/>
              </a:rPr>
              <a:t>Fisching</a:t>
            </a:r>
            <a:r>
              <a:rPr lang="de-DE" sz="1500" dirty="0" smtClean="0">
                <a:latin typeface="Arial" panose="020B0604020202020204" pitchFamily="34" charset="0"/>
                <a:cs typeface="Arial" panose="020B0604020202020204" pitchFamily="34" charset="0"/>
              </a:rPr>
              <a:t>, englisch, Phishing-Mails sind eine besondere Form von SPAM Mails. Hier </a:t>
            </a:r>
            <a:r>
              <a:rPr lang="de-DE" sz="1500" dirty="0">
                <a:latin typeface="Arial" panose="020B0604020202020204" pitchFamily="34" charset="0"/>
                <a:cs typeface="Arial" panose="020B0604020202020204" pitchFamily="34" charset="0"/>
              </a:rPr>
              <a:t>will der </a:t>
            </a:r>
            <a:r>
              <a:rPr lang="de-DE" sz="1500" dirty="0" smtClean="0">
                <a:latin typeface="Arial" panose="020B0604020202020204" pitchFamily="34" charset="0"/>
                <a:cs typeface="Arial" panose="020B0604020202020204" pitchFamily="34" charset="0"/>
              </a:rPr>
              <a:t>Absender </a:t>
            </a:r>
            <a:r>
              <a:rPr lang="de-DE" sz="1500" dirty="0">
                <a:latin typeface="Arial" panose="020B0604020202020204" pitchFamily="34" charset="0"/>
                <a:cs typeface="Arial" panose="020B0604020202020204" pitchFamily="34" charset="0"/>
              </a:rPr>
              <a:t>versuchen, von Ihnen private Daten wie </a:t>
            </a:r>
            <a:r>
              <a:rPr lang="de-DE" sz="1500" dirty="0" smtClean="0">
                <a:latin typeface="Arial" panose="020B0604020202020204" pitchFamily="34" charset="0"/>
                <a:cs typeface="Arial" panose="020B0604020202020204" pitchFamily="34" charset="0"/>
              </a:rPr>
              <a:t>Kontoinformationen zu </a:t>
            </a:r>
            <a:r>
              <a:rPr lang="de-DE" sz="1500" dirty="0">
                <a:latin typeface="Arial" panose="020B0604020202020204" pitchFamily="34" charset="0"/>
                <a:cs typeface="Arial" panose="020B0604020202020204" pitchFamily="34" charset="0"/>
              </a:rPr>
              <a:t>erhalten.</a:t>
            </a:r>
            <a:endParaRPr lang="de-DE" sz="1500" dirty="0" smtClean="0">
              <a:latin typeface="Arial" panose="020B0604020202020204" pitchFamily="34" charset="0"/>
              <a:cs typeface="Arial" panose="020B0604020202020204" pitchFamily="34" charset="0"/>
            </a:endParaRPr>
          </a:p>
          <a:p>
            <a:pPr>
              <a:lnSpc>
                <a:spcPct val="120000"/>
              </a:lnSpc>
              <a:spcBef>
                <a:spcPts val="600"/>
              </a:spcBef>
              <a:spcAft>
                <a:spcPts val="600"/>
              </a:spcAft>
            </a:pPr>
            <a:r>
              <a:rPr lang="de-DE" sz="1500" b="1" dirty="0" smtClean="0">
                <a:latin typeface="Arial" panose="020B0604020202020204" pitchFamily="34" charset="0"/>
                <a:cs typeface="Arial" panose="020B0604020202020204" pitchFamily="34" charset="0"/>
              </a:rPr>
              <a:t>Link</a:t>
            </a:r>
            <a:r>
              <a:rPr lang="de-DE" sz="1500" dirty="0" smtClean="0">
                <a:latin typeface="Arial" panose="020B0604020202020204" pitchFamily="34" charset="0"/>
                <a:cs typeface="Arial" panose="020B0604020202020204" pitchFamily="34" charset="0"/>
              </a:rPr>
              <a:t>, Abkürzung </a:t>
            </a:r>
            <a:r>
              <a:rPr lang="de-DE" sz="1500" dirty="0">
                <a:latin typeface="Arial" panose="020B0604020202020204" pitchFamily="34" charset="0"/>
                <a:cs typeface="Arial" panose="020B0604020202020204" pitchFamily="34" charset="0"/>
              </a:rPr>
              <a:t>für </a:t>
            </a:r>
            <a:r>
              <a:rPr lang="de-DE" sz="1500" b="1" dirty="0" smtClean="0">
                <a:latin typeface="Arial" panose="020B0604020202020204" pitchFamily="34" charset="0"/>
                <a:cs typeface="Arial" panose="020B0604020202020204" pitchFamily="34" charset="0"/>
              </a:rPr>
              <a:t>Hyperlink</a:t>
            </a:r>
            <a:r>
              <a:rPr lang="de-DE" sz="1500" dirty="0" smtClean="0">
                <a:latin typeface="Arial" panose="020B0604020202020204" pitchFamily="34" charset="0"/>
                <a:cs typeface="Arial" panose="020B0604020202020204" pitchFamily="34" charset="0"/>
              </a:rPr>
              <a:t>, gesprochen </a:t>
            </a:r>
            <a:r>
              <a:rPr lang="de-DE" sz="1500" dirty="0" err="1" smtClean="0">
                <a:latin typeface="Arial" panose="020B0604020202020204" pitchFamily="34" charset="0"/>
                <a:cs typeface="Arial" panose="020B0604020202020204" pitchFamily="34" charset="0"/>
              </a:rPr>
              <a:t>Heipalink</a:t>
            </a:r>
            <a:r>
              <a:rPr lang="de-DE" sz="1500" dirty="0" smtClean="0">
                <a:latin typeface="Arial" panose="020B0604020202020204" pitchFamily="34" charset="0"/>
                <a:cs typeface="Arial" panose="020B0604020202020204" pitchFamily="34" charset="0"/>
              </a:rPr>
              <a:t>, englisch, sinngemäß </a:t>
            </a:r>
            <a:r>
              <a:rPr lang="de-DE" sz="1500" dirty="0">
                <a:latin typeface="Arial" panose="020B0604020202020204" pitchFamily="34" charset="0"/>
                <a:cs typeface="Arial" panose="020B0604020202020204" pitchFamily="34" charset="0"/>
              </a:rPr>
              <a:t>elektronischer </a:t>
            </a:r>
            <a:r>
              <a:rPr lang="de-DE" sz="1500" dirty="0" smtClean="0">
                <a:latin typeface="Arial" panose="020B0604020202020204" pitchFamily="34" charset="0"/>
                <a:cs typeface="Arial" panose="020B0604020202020204" pitchFamily="34" charset="0"/>
              </a:rPr>
              <a:t>Verweis. </a:t>
            </a:r>
            <a:r>
              <a:rPr lang="de-DE" sz="1500" dirty="0">
                <a:latin typeface="Arial" panose="020B0604020202020204" pitchFamily="34" charset="0"/>
                <a:cs typeface="Arial" panose="020B0604020202020204" pitchFamily="34" charset="0"/>
              </a:rPr>
              <a:t>Der Link ist ein Verweis bzw. eine Verknüpfung, die zwei Webseiten miteinander verbindet.</a:t>
            </a:r>
            <a:endParaRPr lang="de-DE" sz="1500" dirty="0" smtClean="0">
              <a:latin typeface="Arial" panose="020B0604020202020204" pitchFamily="34" charset="0"/>
              <a:cs typeface="Arial" panose="020B0604020202020204" pitchFamily="34" charset="0"/>
            </a:endParaRPr>
          </a:p>
          <a:p>
            <a:pPr>
              <a:lnSpc>
                <a:spcPct val="120000"/>
              </a:lnSpc>
              <a:spcBef>
                <a:spcPts val="600"/>
              </a:spcBef>
              <a:spcAft>
                <a:spcPts val="600"/>
              </a:spcAft>
            </a:pPr>
            <a:endParaRPr lang="de-DE" sz="1600" dirty="0">
              <a:latin typeface="Arial" panose="020B0604020202020204" pitchFamily="34" charset="0"/>
              <a:cs typeface="Arial" panose="020B0604020202020204" pitchFamily="34" charset="0"/>
            </a:endParaRPr>
          </a:p>
          <a:p>
            <a:pPr>
              <a:lnSpc>
                <a:spcPct val="140000"/>
              </a:lnSpc>
              <a:spcBef>
                <a:spcPts val="600"/>
              </a:spcBef>
            </a:pPr>
            <a:endParaRPr lang="de-DE" sz="1600" dirty="0" smtClean="0">
              <a:latin typeface="Arial" panose="020B0604020202020204" pitchFamily="34" charset="0"/>
              <a:cs typeface="Arial" panose="020B0604020202020204" pitchFamily="34" charset="0"/>
            </a:endParaRPr>
          </a:p>
        </p:txBody>
      </p:sp>
      <p:sp>
        <p:nvSpPr>
          <p:cNvPr id="3" name="Titel 2"/>
          <p:cNvSpPr>
            <a:spLocks noGrp="1"/>
          </p:cNvSpPr>
          <p:nvPr>
            <p:ph type="title"/>
          </p:nvPr>
        </p:nvSpPr>
        <p:spPr>
          <a:xfrm>
            <a:off x="838200" y="365125"/>
            <a:ext cx="7534835" cy="1325563"/>
          </a:xfrm>
        </p:spPr>
        <p:txBody>
          <a:bodyPr>
            <a:normAutofit/>
          </a:bodyPr>
          <a:lstStyle/>
          <a:p>
            <a:r>
              <a:rPr lang="de-DE" sz="3600" dirty="0" smtClean="0">
                <a:latin typeface="Arial" panose="020B0604020202020204" pitchFamily="34" charset="0"/>
                <a:cs typeface="Arial" panose="020B0604020202020204" pitchFamily="34" charset="0"/>
              </a:rPr>
              <a:t>Glossar</a:t>
            </a:r>
            <a:endParaRPr lang="de-DE"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203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38200" y="1696011"/>
            <a:ext cx="10515600" cy="4351338"/>
          </a:xfrm>
        </p:spPr>
        <p:txBody>
          <a:bodyPr>
            <a:noAutofit/>
          </a:bodyPr>
          <a:lstStyle/>
          <a:p>
            <a:pPr>
              <a:lnSpc>
                <a:spcPct val="140000"/>
              </a:lnSpc>
              <a:spcBef>
                <a:spcPts val="600"/>
              </a:spcBef>
            </a:pPr>
            <a:endParaRPr lang="de-DE" sz="1600" dirty="0" smtClean="0">
              <a:latin typeface="Arial" panose="020B0604020202020204" pitchFamily="34" charset="0"/>
              <a:cs typeface="Arial" panose="020B0604020202020204" pitchFamily="34" charset="0"/>
            </a:endParaRPr>
          </a:p>
          <a:p>
            <a:pPr>
              <a:lnSpc>
                <a:spcPct val="140000"/>
              </a:lnSpc>
              <a:spcBef>
                <a:spcPts val="600"/>
              </a:spcBef>
            </a:pPr>
            <a:endParaRPr lang="de-DE" sz="1600" dirty="0" smtClean="0">
              <a:latin typeface="Arial" panose="020B0604020202020204" pitchFamily="34" charset="0"/>
              <a:cs typeface="Arial" panose="020B0604020202020204" pitchFamily="34" charset="0"/>
            </a:endParaRPr>
          </a:p>
        </p:txBody>
      </p:sp>
      <p:sp>
        <p:nvSpPr>
          <p:cNvPr id="3" name="Titel 2"/>
          <p:cNvSpPr>
            <a:spLocks noGrp="1"/>
          </p:cNvSpPr>
          <p:nvPr>
            <p:ph type="title"/>
          </p:nvPr>
        </p:nvSpPr>
        <p:spPr>
          <a:xfrm>
            <a:off x="838200" y="365125"/>
            <a:ext cx="7534835" cy="1325563"/>
          </a:xfrm>
        </p:spPr>
        <p:txBody>
          <a:bodyPr>
            <a:normAutofit/>
          </a:bodyPr>
          <a:lstStyle/>
          <a:p>
            <a:r>
              <a:rPr lang="de-DE" sz="3600" dirty="0" smtClean="0">
                <a:latin typeface="Arial" panose="020B0604020202020204" pitchFamily="34" charset="0"/>
                <a:cs typeface="Arial" panose="020B0604020202020204" pitchFamily="34" charset="0"/>
              </a:rPr>
              <a:t>Weiterführende Informationen</a:t>
            </a:r>
            <a:endParaRPr lang="de-DE" sz="3600" dirty="0">
              <a:latin typeface="Arial" panose="020B0604020202020204" pitchFamily="34" charset="0"/>
              <a:cs typeface="Arial" panose="020B0604020202020204" pitchFamily="34" charset="0"/>
            </a:endParaRPr>
          </a:p>
        </p:txBody>
      </p:sp>
      <p:sp>
        <p:nvSpPr>
          <p:cNvPr id="4" name="Textfeld 3"/>
          <p:cNvSpPr txBox="1"/>
          <p:nvPr/>
        </p:nvSpPr>
        <p:spPr>
          <a:xfrm>
            <a:off x="871560" y="1664011"/>
            <a:ext cx="10320867" cy="4495461"/>
          </a:xfrm>
          <a:prstGeom prst="rect">
            <a:avLst/>
          </a:prstGeom>
          <a:noFill/>
        </p:spPr>
        <p:txBody>
          <a:bodyPr wrap="square" rtlCol="0">
            <a:spAutoFit/>
          </a:bodyPr>
          <a:lstStyle/>
          <a:p>
            <a:pPr>
              <a:lnSpc>
                <a:spcPct val="132000"/>
              </a:lnSpc>
              <a:spcBef>
                <a:spcPts val="600"/>
              </a:spcBef>
              <a:spcAft>
                <a:spcPts val="600"/>
              </a:spcAft>
            </a:pPr>
            <a:r>
              <a:rPr lang="de-DE" sz="1600" dirty="0" smtClean="0">
                <a:latin typeface="Arial" panose="020B0604020202020204" pitchFamily="34" charset="0"/>
                <a:cs typeface="Arial" panose="020B0604020202020204" pitchFamily="34" charset="0"/>
              </a:rPr>
              <a:t>Das Bundesamt für Sicherheit in der Informationstechnik (BSI) beschäftigt sich ausführlich mit Problemen wie Phishing und </a:t>
            </a:r>
            <a:r>
              <a:rPr lang="de-DE" sz="1600" dirty="0" err="1" smtClean="0">
                <a:latin typeface="Arial" panose="020B0604020202020204" pitchFamily="34" charset="0"/>
                <a:cs typeface="Arial" panose="020B0604020202020204" pitchFamily="34" charset="0"/>
              </a:rPr>
              <a:t>Spamming</a:t>
            </a:r>
            <a:r>
              <a:rPr lang="de-DE" sz="1600" dirty="0" smtClean="0">
                <a:latin typeface="Arial" panose="020B0604020202020204" pitchFamily="34" charset="0"/>
                <a:cs typeface="Arial" panose="020B0604020202020204" pitchFamily="34" charset="0"/>
              </a:rPr>
              <a:t> sowie weiteren Schädlingen. Auf der Seite </a:t>
            </a:r>
            <a:r>
              <a:rPr lang="de-DE" sz="1600" b="1" dirty="0" smtClean="0">
                <a:latin typeface="Arial" panose="020B0604020202020204" pitchFamily="34" charset="0"/>
                <a:cs typeface="Arial" panose="020B0604020202020204" pitchFamily="34" charset="0"/>
              </a:rPr>
              <a:t>www.bsi-fuer-buerger.de</a:t>
            </a:r>
            <a:r>
              <a:rPr lang="de-DE" sz="1600" dirty="0" smtClean="0">
                <a:latin typeface="Arial" panose="020B0604020202020204" pitchFamily="34" charset="0"/>
                <a:cs typeface="Arial" panose="020B0604020202020204" pitchFamily="34" charset="0"/>
              </a:rPr>
              <a:t> erhalten Sie viele nützliche Hinweise, um sich sicher im weltweiten Netz zu bewegen. </a:t>
            </a:r>
          </a:p>
          <a:p>
            <a:pPr>
              <a:lnSpc>
                <a:spcPct val="132000"/>
              </a:lnSpc>
              <a:spcBef>
                <a:spcPts val="600"/>
              </a:spcBef>
              <a:spcAft>
                <a:spcPts val="600"/>
              </a:spcAft>
            </a:pPr>
            <a:r>
              <a:rPr lang="de-DE" sz="1600" dirty="0" smtClean="0">
                <a:latin typeface="Arial" panose="020B0604020202020204" pitchFamily="34" charset="0"/>
                <a:cs typeface="Arial" panose="020B0604020202020204" pitchFamily="34" charset="0"/>
              </a:rPr>
              <a:t>Der gemeinnützige Verein Deutschland sicher im Netz gibt auf der </a:t>
            </a:r>
            <a:r>
              <a:rPr lang="de-DE" sz="1600" dirty="0">
                <a:latin typeface="Arial" panose="020B0604020202020204" pitchFamily="34" charset="0"/>
                <a:cs typeface="Arial" panose="020B0604020202020204" pitchFamily="34" charset="0"/>
              </a:rPr>
              <a:t>Seite </a:t>
            </a:r>
            <a:r>
              <a:rPr lang="de-DE" sz="1600" b="1" dirty="0" smtClean="0">
                <a:latin typeface="Arial" panose="020B0604020202020204" pitchFamily="34" charset="0"/>
                <a:cs typeface="Arial" panose="020B0604020202020204" pitchFamily="34" charset="0"/>
              </a:rPr>
              <a:t>www.sicher-im-netz.de</a:t>
            </a:r>
            <a:r>
              <a:rPr lang="de-DE"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Tipps zu sicheren E-Mails und sicheren Passwörtern. </a:t>
            </a:r>
          </a:p>
          <a:p>
            <a:pPr>
              <a:lnSpc>
                <a:spcPct val="132000"/>
              </a:lnSpc>
              <a:spcBef>
                <a:spcPts val="600"/>
              </a:spcBef>
              <a:spcAft>
                <a:spcPts val="600"/>
              </a:spcAft>
            </a:pPr>
            <a:endParaRPr lang="de-DE" sz="1600" dirty="0" smtClean="0">
              <a:latin typeface="Arial" panose="020B0604020202020204" pitchFamily="34" charset="0"/>
              <a:cs typeface="Arial" panose="020B0604020202020204" pitchFamily="34" charset="0"/>
            </a:endParaRPr>
          </a:p>
          <a:p>
            <a:pPr>
              <a:lnSpc>
                <a:spcPct val="140000"/>
              </a:lnSpc>
              <a:buClr>
                <a:srgbClr val="90A039"/>
              </a:buClr>
            </a:pPr>
            <a:r>
              <a:rPr lang="en-US" sz="1600" b="1" dirty="0" err="1">
                <a:latin typeface="Arial" panose="020B0604020202020204" pitchFamily="34" charset="0"/>
                <a:cs typeface="Arial" panose="020B0604020202020204" pitchFamily="34" charset="0"/>
              </a:rPr>
              <a:t>Zur</a:t>
            </a:r>
            <a:r>
              <a:rPr lang="en-US" sz="1600" b="1" dirty="0">
                <a:latin typeface="Arial" panose="020B0604020202020204" pitchFamily="34" charset="0"/>
                <a:cs typeface="Arial" panose="020B0604020202020204" pitchFamily="34" charset="0"/>
              </a:rPr>
              <a:t> Creative-Commons-</a:t>
            </a:r>
            <a:r>
              <a:rPr lang="en-US" sz="1600" b="1" dirty="0" err="1">
                <a:latin typeface="Arial" panose="020B0604020202020204" pitchFamily="34" charset="0"/>
                <a:cs typeface="Arial" panose="020B0604020202020204" pitchFamily="34" charset="0"/>
              </a:rPr>
              <a:t>Lizenz</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Folie</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32):</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Creative Commons </a:t>
            </a:r>
            <a:r>
              <a:rPr lang="en-US" sz="1600" dirty="0" err="1">
                <a:latin typeface="Arial" panose="020B0604020202020204" pitchFamily="34" charset="0"/>
                <a:cs typeface="Arial" panose="020B0604020202020204" pitchFamily="34" charset="0"/>
              </a:rPr>
              <a:t>ist</a:t>
            </a:r>
            <a:r>
              <a:rPr lang="en-US"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englisch für: schöpferisches Gemeingut. CC ist eine gemeinnützige Organisation. Sie veröffentlicht verschiedene Standard-Lizenzverträge, mit denen ein Autor der Öffentlichkeit auf einfache Weise Nutzungsrechte an seinen Werken einräumen kann. Diese Lizenzen sind nicht auf einen einzelnen </a:t>
            </a:r>
            <a:r>
              <a:rPr lang="de-DE" sz="1600" dirty="0" err="1">
                <a:latin typeface="Arial" panose="020B0604020202020204" pitchFamily="34" charset="0"/>
                <a:cs typeface="Arial" panose="020B0604020202020204" pitchFamily="34" charset="0"/>
              </a:rPr>
              <a:t>Werkstyp</a:t>
            </a:r>
            <a:r>
              <a:rPr lang="de-DE" sz="1600" dirty="0">
                <a:latin typeface="Arial" panose="020B0604020202020204" pitchFamily="34" charset="0"/>
                <a:cs typeface="Arial" panose="020B0604020202020204" pitchFamily="34" charset="0"/>
              </a:rPr>
              <a:t> zugeschnitten, sondern für beliebige Werke anwendbar, die unter das Urheberrecht fallen, zum Beispiel Texte, Bilder, Musikstücke, Videoclips usw. Auf diese Weise entstehen Freie Inhalte.</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Link </a:t>
            </a:r>
            <a:r>
              <a:rPr lang="en-US" sz="1600" b="1" dirty="0" err="1">
                <a:latin typeface="Arial" panose="020B0604020202020204" pitchFamily="34" charset="0"/>
                <a:cs typeface="Arial" panose="020B0604020202020204" pitchFamily="34" charset="0"/>
              </a:rPr>
              <a:t>zu</a:t>
            </a:r>
            <a:r>
              <a:rPr lang="en-US" sz="1600" b="1" dirty="0">
                <a:latin typeface="Arial" panose="020B0604020202020204" pitchFamily="34" charset="0"/>
                <a:cs typeface="Arial" panose="020B0604020202020204" pitchFamily="34" charset="0"/>
              </a:rPr>
              <a:t> Creative Commons: </a:t>
            </a:r>
            <a:r>
              <a:rPr lang="de-DE" sz="1600" dirty="0">
                <a:latin typeface="Arial" panose="020B0604020202020204" pitchFamily="34" charset="0"/>
                <a:cs typeface="Arial" panose="020B0604020202020204" pitchFamily="34" charset="0"/>
              </a:rPr>
              <a:t>http://</a:t>
            </a:r>
            <a:r>
              <a:rPr lang="de-DE" sz="1600" dirty="0" smtClean="0">
                <a:latin typeface="Arial" panose="020B0604020202020204" pitchFamily="34" charset="0"/>
                <a:cs typeface="Arial" panose="020B0604020202020204" pitchFamily="34" charset="0"/>
              </a:rPr>
              <a:t>bit.ly/2rJKRWg</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607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397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851848" y="1825625"/>
            <a:ext cx="10554730" cy="3933730"/>
          </a:xfrm>
        </p:spPr>
        <p:txBody>
          <a:bodyPr>
            <a:noAutofit/>
          </a:bodyPr>
          <a:lstStyle/>
          <a:p>
            <a:pPr>
              <a:lnSpc>
                <a:spcPct val="120000"/>
              </a:lnSpc>
              <a:spcBef>
                <a:spcPts val="0"/>
              </a:spcBef>
            </a:pPr>
            <a:r>
              <a:rPr lang="de-DE" sz="2000" dirty="0" smtClean="0">
                <a:latin typeface="Arial" panose="020B0604020202020204" pitchFamily="34" charset="0"/>
                <a:cs typeface="Arial" panose="020B0604020202020204" pitchFamily="34" charset="0"/>
              </a:rPr>
              <a:t>E-Mailprovider gibt es reichlich – </a:t>
            </a:r>
            <a:r>
              <a:rPr lang="de-DE" sz="2000" dirty="0">
                <a:latin typeface="Arial" panose="020B0604020202020204" pitchFamily="34" charset="0"/>
                <a:cs typeface="Arial" panose="020B0604020202020204" pitchFamily="34" charset="0"/>
              </a:rPr>
              <a:t>doch </a:t>
            </a:r>
            <a:r>
              <a:rPr lang="de-DE" sz="2000" dirty="0" smtClean="0">
                <a:latin typeface="Arial" panose="020B0604020202020204" pitchFamily="34" charset="0"/>
                <a:cs typeface="Arial" panose="020B0604020202020204" pitchFamily="34" charset="0"/>
              </a:rPr>
              <a:t>welchen Anbieter wähle ich? Wie stelle ich sicher, dass mich keine unerwünschten E-Mails erreichen? </a:t>
            </a:r>
          </a:p>
          <a:p>
            <a:pPr>
              <a:lnSpc>
                <a:spcPct val="120000"/>
              </a:lnSpc>
              <a:spcBef>
                <a:spcPts val="0"/>
              </a:spcBef>
            </a:pPr>
            <a:r>
              <a:rPr lang="de-DE" sz="2000" dirty="0" smtClean="0">
                <a:latin typeface="Arial" panose="020B0604020202020204" pitchFamily="34" charset="0"/>
                <a:cs typeface="Arial" panose="020B0604020202020204" pitchFamily="34" charset="0"/>
              </a:rPr>
              <a:t>Diese Anleitung soll Ihnen als Internetlotse dabei helfen, das Thema in seiner Tragweite zu verstehen und kompetent mit den erhaltenen Informationen umzugehen. Sie zeigt, worauf Internet-Nutzende  achten sollten. </a:t>
            </a:r>
          </a:p>
          <a:p>
            <a:pPr>
              <a:lnSpc>
                <a:spcPct val="120000"/>
              </a:lnSpc>
              <a:spcBef>
                <a:spcPts val="0"/>
              </a:spcBef>
            </a:pPr>
            <a:r>
              <a:rPr lang="de-DE" sz="2000" b="1" dirty="0" smtClean="0">
                <a:latin typeface="Arial" panose="020B0604020202020204" pitchFamily="34" charset="0"/>
                <a:cs typeface="Arial" panose="020B0604020202020204" pitchFamily="34" charset="0"/>
              </a:rPr>
              <a:t>Sie können diese Präsentation ändern, kürzen und erweitern. Diese Folien dienen zu Ihrer Information.</a:t>
            </a:r>
          </a:p>
          <a:p>
            <a:pPr>
              <a:lnSpc>
                <a:spcPct val="120000"/>
              </a:lnSpc>
              <a:spcBef>
                <a:spcPts val="0"/>
              </a:spcBef>
            </a:pPr>
            <a:endParaRPr lang="de-DE" sz="2000" dirty="0" smtClean="0">
              <a:latin typeface="Arial" panose="020B0604020202020204" pitchFamily="34" charset="0"/>
              <a:cs typeface="Arial" panose="020B0604020202020204" pitchFamily="34" charset="0"/>
            </a:endParaRPr>
          </a:p>
          <a:p>
            <a:pPr>
              <a:lnSpc>
                <a:spcPct val="120000"/>
              </a:lnSpc>
              <a:spcBef>
                <a:spcPts val="0"/>
              </a:spcBef>
            </a:pPr>
            <a:r>
              <a:rPr lang="de-DE" sz="2000" dirty="0" smtClean="0">
                <a:latin typeface="Arial" panose="020B0604020202020204" pitchFamily="34" charset="0"/>
                <a:cs typeface="Arial" panose="020B0604020202020204" pitchFamily="34" charset="0"/>
              </a:rPr>
              <a:t>Zum Thema E-Mailing gibt es vier Anleitungen. Es wurden die am häufigsten genutzten E-Mail-Programme ausgewählt: GMX, T-Online, </a:t>
            </a:r>
            <a:r>
              <a:rPr lang="de-DE" sz="2000" dirty="0">
                <a:latin typeface="Arial" panose="020B0604020202020204" pitchFamily="34" charset="0"/>
                <a:cs typeface="Arial" panose="020B0604020202020204" pitchFamily="34" charset="0"/>
              </a:rPr>
              <a:t>Y</a:t>
            </a:r>
            <a:r>
              <a:rPr lang="de-DE" sz="2000" dirty="0" smtClean="0">
                <a:latin typeface="Arial" panose="020B0604020202020204" pitchFamily="34" charset="0"/>
                <a:cs typeface="Arial" panose="020B0604020202020204" pitchFamily="34" charset="0"/>
              </a:rPr>
              <a:t>ahoo und web.de</a:t>
            </a:r>
          </a:p>
        </p:txBody>
      </p:sp>
      <p:sp>
        <p:nvSpPr>
          <p:cNvPr id="4" name="Titel 3"/>
          <p:cNvSpPr>
            <a:spLocks noGrp="1"/>
          </p:cNvSpPr>
          <p:nvPr>
            <p:ph type="title"/>
          </p:nvPr>
        </p:nvSpPr>
        <p:spPr/>
        <p:txBody>
          <a:bodyPr>
            <a:normAutofit/>
          </a:bodyPr>
          <a:lstStyle/>
          <a:p>
            <a:r>
              <a:rPr lang="de-DE" sz="3400" dirty="0" smtClean="0">
                <a:latin typeface="Arial" panose="020B0604020202020204" pitchFamily="34" charset="0"/>
                <a:cs typeface="Arial" panose="020B0604020202020204" pitchFamily="34" charset="0"/>
              </a:rPr>
              <a:t>Anhang für Internet-Lotsen</a:t>
            </a:r>
            <a:endParaRPr lang="de-DE"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415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400" dirty="0" smtClean="0">
                <a:latin typeface="Arial" panose="020B0604020202020204" pitchFamily="34" charset="0"/>
                <a:cs typeface="Arial" panose="020B0604020202020204" pitchFamily="34" charset="0"/>
              </a:rPr>
              <a:t>Allgemeine didaktische Hinweise</a:t>
            </a:r>
            <a:endParaRPr lang="de-DE" sz="3400" dirty="0">
              <a:latin typeface="Arial" panose="020B0604020202020204" pitchFamily="34" charset="0"/>
              <a:cs typeface="Arial" panose="020B0604020202020204" pitchFamily="34" charset="0"/>
            </a:endParaRPr>
          </a:p>
        </p:txBody>
      </p:sp>
      <p:sp>
        <p:nvSpPr>
          <p:cNvPr id="6" name="Inhaltsplatzhalter 4"/>
          <p:cNvSpPr>
            <a:spLocks noGrp="1"/>
          </p:cNvSpPr>
          <p:nvPr>
            <p:ph idx="1"/>
          </p:nvPr>
        </p:nvSpPr>
        <p:spPr>
          <a:xfrm>
            <a:off x="842008" y="1429833"/>
            <a:ext cx="10515600" cy="4351338"/>
          </a:xfrm>
        </p:spPr>
        <p:txBody>
          <a:bodyPr>
            <a:noAutofit/>
          </a:bodyPr>
          <a:lstStyle/>
          <a:p>
            <a:pPr>
              <a:lnSpc>
                <a:spcPct val="140000"/>
              </a:lnSpc>
              <a:spcBef>
                <a:spcPts val="0"/>
              </a:spcBef>
            </a:pPr>
            <a:r>
              <a:rPr lang="de-DE" sz="1600" b="1" dirty="0" smtClean="0">
                <a:latin typeface="Arial" panose="020B0604020202020204" pitchFamily="34" charset="0"/>
                <a:cs typeface="Arial" panose="020B0604020202020204" pitchFamily="34" charset="0"/>
              </a:rPr>
              <a:t>Hinweise für die </a:t>
            </a:r>
            <a:r>
              <a:rPr lang="de-DE" sz="1600" b="1" dirty="0">
                <a:latin typeface="Arial" panose="020B0604020202020204" pitchFamily="34" charset="0"/>
                <a:cs typeface="Arial" panose="020B0604020202020204" pitchFamily="34" charset="0"/>
              </a:rPr>
              <a:t>Durchführung von Kursen und </a:t>
            </a:r>
            <a:r>
              <a:rPr lang="de-DE" sz="1600" b="1" dirty="0" smtClean="0">
                <a:latin typeface="Arial" panose="020B0604020202020204" pitchFamily="34" charset="0"/>
                <a:cs typeface="Arial" panose="020B0604020202020204" pitchFamily="34" charset="0"/>
              </a:rPr>
              <a:t>für die Beratung </a:t>
            </a:r>
            <a:r>
              <a:rPr lang="de-DE" sz="1600" b="1" dirty="0">
                <a:latin typeface="Arial" panose="020B0604020202020204" pitchFamily="34" charset="0"/>
                <a:cs typeface="Arial" panose="020B0604020202020204" pitchFamily="34" charset="0"/>
              </a:rPr>
              <a:t>von älteren </a:t>
            </a:r>
            <a:r>
              <a:rPr lang="de-DE" sz="1600" b="1" dirty="0" smtClean="0">
                <a:latin typeface="Arial" panose="020B0604020202020204" pitchFamily="34" charset="0"/>
                <a:cs typeface="Arial" panose="020B0604020202020204" pitchFamily="34" charset="0"/>
              </a:rPr>
              <a:t>Internet-Nutzern: </a:t>
            </a:r>
            <a:endParaRPr lang="de-DE" sz="1600" b="1" dirty="0">
              <a:latin typeface="Arial" panose="020B0604020202020204" pitchFamily="34" charset="0"/>
              <a:cs typeface="Arial" panose="020B0604020202020204" pitchFamily="34" charset="0"/>
            </a:endParaRPr>
          </a:p>
          <a:p>
            <a:pPr marL="457200" indent="-457200">
              <a:lnSpc>
                <a:spcPct val="140000"/>
              </a:lnSpc>
              <a:spcBef>
                <a:spcPts val="0"/>
              </a:spcBef>
              <a:buFont typeface="Arial" panose="020B0604020202020204" pitchFamily="34" charset="0"/>
              <a:buChar char="•"/>
            </a:pPr>
            <a:r>
              <a:rPr lang="de-DE" sz="1600" dirty="0" smtClean="0">
                <a:latin typeface="Arial" panose="020B0604020202020204" pitchFamily="34" charset="0"/>
                <a:cs typeface="Arial" panose="020B0604020202020204" pitchFamily="34" charset="0"/>
              </a:rPr>
              <a:t>Orientieren Sie sich an den Interessen und Hobbies der Teilnehmenden.</a:t>
            </a:r>
          </a:p>
          <a:p>
            <a:pPr marL="457200" indent="-457200">
              <a:lnSpc>
                <a:spcPct val="140000"/>
              </a:lnSpc>
              <a:spcBef>
                <a:spcPts val="0"/>
              </a:spcBef>
              <a:buFont typeface="Arial" panose="020B0604020202020204" pitchFamily="34" charset="0"/>
              <a:buChar char="•"/>
            </a:pPr>
            <a:r>
              <a:rPr lang="de-DE" sz="1600" dirty="0" smtClean="0">
                <a:latin typeface="Arial" panose="020B0604020202020204" pitchFamily="34" charset="0"/>
                <a:cs typeface="Arial" panose="020B0604020202020204" pitchFamily="34" charset="0"/>
              </a:rPr>
              <a:t>Praktische Übungen am Gerät sind oft sinnvoller als zu viel Theorie. </a:t>
            </a:r>
          </a:p>
          <a:p>
            <a:pPr marL="457200" indent="-457200">
              <a:lnSpc>
                <a:spcPct val="140000"/>
              </a:lnSpc>
              <a:spcBef>
                <a:spcPts val="0"/>
              </a:spcBef>
              <a:buFont typeface="Arial" panose="020B0604020202020204" pitchFamily="34" charset="0"/>
              <a:buChar char="•"/>
            </a:pPr>
            <a:r>
              <a:rPr lang="de-DE" sz="1600" dirty="0" smtClean="0">
                <a:latin typeface="Arial" panose="020B0604020202020204" pitchFamily="34" charset="0"/>
                <a:cs typeface="Arial" panose="020B0604020202020204" pitchFamily="34" charset="0"/>
              </a:rPr>
              <a:t>Stetige Wiederholung </a:t>
            </a:r>
            <a:r>
              <a:rPr lang="de-DE" sz="1600" dirty="0">
                <a:latin typeface="Arial" panose="020B0604020202020204" pitchFamily="34" charset="0"/>
                <a:cs typeface="Arial" panose="020B0604020202020204" pitchFamily="34" charset="0"/>
              </a:rPr>
              <a:t>und </a:t>
            </a:r>
            <a:r>
              <a:rPr lang="de-DE" sz="1600" dirty="0" smtClean="0">
                <a:latin typeface="Arial" panose="020B0604020202020204" pitchFamily="34" charset="0"/>
                <a:cs typeface="Arial" panose="020B0604020202020204" pitchFamily="34" charset="0"/>
              </a:rPr>
              <a:t>Ergebnis-Sicherung sind wichtig. </a:t>
            </a:r>
          </a:p>
          <a:p>
            <a:pPr marL="457200" indent="-457200">
              <a:lnSpc>
                <a:spcPct val="140000"/>
              </a:lnSpc>
              <a:spcBef>
                <a:spcPts val="0"/>
              </a:spcBef>
              <a:buFont typeface="Arial" panose="020B0604020202020204" pitchFamily="34" charset="0"/>
              <a:buChar char="•"/>
            </a:pPr>
            <a:r>
              <a:rPr lang="de-DE" sz="1600" dirty="0" smtClean="0">
                <a:latin typeface="Arial" panose="020B0604020202020204" pitchFamily="34" charset="0"/>
                <a:cs typeface="Arial" panose="020B0604020202020204" pitchFamily="34" charset="0"/>
              </a:rPr>
              <a:t>Achten Sie auf das individuelle Lerntempo der Teilnehmenden.</a:t>
            </a:r>
          </a:p>
          <a:p>
            <a:pPr marL="457200" indent="-457200">
              <a:lnSpc>
                <a:spcPct val="140000"/>
              </a:lnSpc>
              <a:spcBef>
                <a:spcPts val="0"/>
              </a:spcBef>
              <a:buFont typeface="Arial" panose="020B0604020202020204" pitchFamily="34" charset="0"/>
              <a:buChar char="•"/>
            </a:pPr>
            <a:r>
              <a:rPr lang="de-DE" sz="1600" dirty="0">
                <a:latin typeface="Arial" panose="020B0604020202020204" pitchFamily="34" charset="0"/>
                <a:cs typeface="Arial" panose="020B0604020202020204" pitchFamily="34" charset="0"/>
              </a:rPr>
              <a:t>Begrenzen Sie die Einführung technischer Begriffe.</a:t>
            </a:r>
          </a:p>
          <a:p>
            <a:pPr marL="457200" indent="-457200">
              <a:lnSpc>
                <a:spcPct val="140000"/>
              </a:lnSpc>
              <a:spcBef>
                <a:spcPts val="0"/>
              </a:spcBef>
              <a:buFont typeface="Arial" panose="020B0604020202020204" pitchFamily="34" charset="0"/>
              <a:buChar char="•"/>
            </a:pPr>
            <a:r>
              <a:rPr lang="de-DE" sz="1600" dirty="0" smtClean="0">
                <a:latin typeface="Arial" panose="020B0604020202020204" pitchFamily="34" charset="0"/>
                <a:cs typeface="Arial" panose="020B0604020202020204" pitchFamily="34" charset="0"/>
              </a:rPr>
              <a:t>Weniger </a:t>
            </a:r>
            <a:r>
              <a:rPr lang="de-DE" sz="1600" dirty="0">
                <a:latin typeface="Arial" panose="020B0604020202020204" pitchFamily="34" charset="0"/>
                <a:cs typeface="Arial" panose="020B0604020202020204" pitchFamily="34" charset="0"/>
              </a:rPr>
              <a:t>ist </a:t>
            </a:r>
            <a:r>
              <a:rPr lang="de-DE" sz="1600" dirty="0" smtClean="0">
                <a:latin typeface="Arial" panose="020B0604020202020204" pitchFamily="34" charset="0"/>
                <a:cs typeface="Arial" panose="020B0604020202020204" pitchFamily="34" charset="0"/>
              </a:rPr>
              <a:t>mehr: Kleine Schritte und ein klares, strukturiertes Vorgehen führen zu Sicherheit in der Bedienung von Geräten und Technik. Auch sind kleinere Lerngruppen sinnvoll, bzw. mehrere kompetente Lotsen.</a:t>
            </a:r>
            <a:endParaRPr lang="de-DE" sz="1600" dirty="0">
              <a:latin typeface="Arial" panose="020B0604020202020204" pitchFamily="34" charset="0"/>
              <a:cs typeface="Arial" panose="020B0604020202020204" pitchFamily="34" charset="0"/>
            </a:endParaRPr>
          </a:p>
          <a:p>
            <a:pPr marL="457200" indent="-457200">
              <a:lnSpc>
                <a:spcPct val="140000"/>
              </a:lnSpc>
              <a:spcBef>
                <a:spcPts val="0"/>
              </a:spcBef>
              <a:buFont typeface="Arial" panose="020B0604020202020204" pitchFamily="34" charset="0"/>
              <a:buChar char="•"/>
            </a:pPr>
            <a:r>
              <a:rPr lang="de-DE" sz="1600" dirty="0" smtClean="0">
                <a:latin typeface="Arial" panose="020B0604020202020204" pitchFamily="34" charset="0"/>
                <a:cs typeface="Arial" panose="020B0604020202020204" pitchFamily="34" charset="0"/>
              </a:rPr>
              <a:t>Ängste </a:t>
            </a:r>
            <a:r>
              <a:rPr lang="de-DE" sz="1600" dirty="0">
                <a:latin typeface="Arial" panose="020B0604020202020204" pitchFamily="34" charset="0"/>
                <a:cs typeface="Arial" panose="020B0604020202020204" pitchFamily="34" charset="0"/>
              </a:rPr>
              <a:t>nehmen, Sicherheit </a:t>
            </a:r>
            <a:r>
              <a:rPr lang="de-DE" sz="1600" dirty="0" smtClean="0">
                <a:latin typeface="Arial" panose="020B0604020202020204" pitchFamily="34" charset="0"/>
                <a:cs typeface="Arial" panose="020B0604020202020204" pitchFamily="34" charset="0"/>
              </a:rPr>
              <a:t>geben! Es ist wichtig, im Gespräch die Bedenken der Internetnutzer aus dem Weg zu räumen. Auch wenn es Zeit kostet.</a:t>
            </a:r>
            <a:endParaRPr lang="de-DE" sz="1600" dirty="0">
              <a:latin typeface="Arial" panose="020B0604020202020204" pitchFamily="34" charset="0"/>
              <a:cs typeface="Arial" panose="020B0604020202020204" pitchFamily="34" charset="0"/>
            </a:endParaRPr>
          </a:p>
          <a:p>
            <a:pPr>
              <a:lnSpc>
                <a:spcPct val="140000"/>
              </a:lnSpc>
              <a:spcBef>
                <a:spcPts val="0"/>
              </a:spcBef>
            </a:pPr>
            <a:r>
              <a:rPr lang="de-DE" sz="1600" dirty="0" smtClean="0">
                <a:latin typeface="Arial" panose="020B0604020202020204" pitchFamily="34" charset="0"/>
                <a:cs typeface="Arial" panose="020B0604020202020204" pitchFamily="34" charset="0"/>
              </a:rPr>
              <a:t>Ausführliche </a:t>
            </a:r>
            <a:r>
              <a:rPr lang="de-DE" sz="1600" dirty="0">
                <a:latin typeface="Arial" panose="020B0604020202020204" pitchFamily="34" charset="0"/>
                <a:cs typeface="Arial" panose="020B0604020202020204" pitchFamily="34" charset="0"/>
              </a:rPr>
              <a:t>I</a:t>
            </a:r>
            <a:r>
              <a:rPr lang="de-DE" sz="1600" dirty="0" smtClean="0">
                <a:latin typeface="Arial" panose="020B0604020202020204" pitchFamily="34" charset="0"/>
                <a:cs typeface="Arial" panose="020B0604020202020204" pitchFamily="34" charset="0"/>
              </a:rPr>
              <a:t>nformationen hierzu finden </a:t>
            </a:r>
            <a:r>
              <a:rPr lang="de-DE" sz="1600" dirty="0">
                <a:latin typeface="Arial" panose="020B0604020202020204" pitchFamily="34" charset="0"/>
                <a:cs typeface="Arial" panose="020B0604020202020204" pitchFamily="34" charset="0"/>
              </a:rPr>
              <a:t>Sie in unserem didaktischen Konzept </a:t>
            </a:r>
            <a:r>
              <a:rPr lang="de-DE" sz="1600" dirty="0" smtClean="0">
                <a:latin typeface="Arial" panose="020B0604020202020204" pitchFamily="34" charset="0"/>
                <a:cs typeface="Arial" panose="020B0604020202020204" pitchFamily="34" charset="0"/>
              </a:rPr>
              <a:t>unter: www.digital-kompass.de/fundgrube/</a:t>
            </a:r>
            <a:r>
              <a:rPr lang="de-DE" sz="1600" dirty="0" smtClean="0">
                <a:solidFill>
                  <a:srgbClr val="FF0000"/>
                </a:solidFill>
                <a:latin typeface="Arial" panose="020B0604020202020204" pitchFamily="34" charset="0"/>
                <a:cs typeface="Arial" panose="020B0604020202020204" pitchFamily="34" charset="0"/>
              </a:rPr>
              <a:t>					</a:t>
            </a:r>
            <a:r>
              <a:rPr lang="de-DE" sz="1600" b="1" dirty="0" smtClean="0">
                <a:latin typeface="Arial" panose="020B0604020202020204" pitchFamily="34" charset="0"/>
                <a:cs typeface="Arial" panose="020B0604020202020204" pitchFamily="34" charset="0"/>
              </a:rPr>
              <a:t>So </a:t>
            </a:r>
            <a:r>
              <a:rPr lang="de-DE" sz="1600" b="1" dirty="0">
                <a:latin typeface="Arial" panose="020B0604020202020204" pitchFamily="34" charset="0"/>
                <a:cs typeface="Arial" panose="020B0604020202020204" pitchFamily="34" charset="0"/>
              </a:rPr>
              <a:t>wird Ihr Kurs zum Erfolg werden! </a:t>
            </a:r>
          </a:p>
          <a:p>
            <a:pPr>
              <a:lnSpc>
                <a:spcPct val="140000"/>
              </a:lnSpc>
              <a:spcBef>
                <a:spcPts val="0"/>
              </a:spcBef>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029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8161360" y="1594345"/>
            <a:ext cx="3589363" cy="4547147"/>
          </a:xfrm>
        </p:spPr>
        <p:txBody>
          <a:bodyPr>
            <a:noAutofit/>
          </a:bodyPr>
          <a:lstStyle/>
          <a:p>
            <a:pPr>
              <a:lnSpc>
                <a:spcPct val="120000"/>
              </a:lnSpc>
              <a:spcBef>
                <a:spcPts val="0"/>
              </a:spcBef>
              <a:buClrTx/>
            </a:pPr>
            <a:r>
              <a:rPr lang="de-DE" sz="1600" dirty="0" smtClean="0">
                <a:latin typeface="Arial" panose="020B0604020202020204" pitchFamily="34" charset="0"/>
                <a:cs typeface="Arial" panose="020B0604020202020204" pitchFamily="34" charset="0"/>
              </a:rPr>
              <a:t>Anknüpfend </a:t>
            </a:r>
            <a:r>
              <a:rPr lang="de-DE" sz="1600" dirty="0">
                <a:latin typeface="Arial" panose="020B0604020202020204" pitchFamily="34" charset="0"/>
                <a:cs typeface="Arial" panose="020B0604020202020204" pitchFamily="34" charset="0"/>
              </a:rPr>
              <a:t>an den Erfolg des „Wegweisers durch die digitale Welt“ mit 350.000 gedruckten Exemplaren, hat die </a:t>
            </a:r>
            <a:r>
              <a:rPr lang="de-DE" sz="1600" dirty="0" smtClean="0">
                <a:latin typeface="Arial" panose="020B0604020202020204" pitchFamily="34" charset="0"/>
                <a:cs typeface="Arial" panose="020B0604020202020204" pitchFamily="34" charset="0"/>
              </a:rPr>
              <a:t>BAGSO </a:t>
            </a:r>
            <a:r>
              <a:rPr lang="de-DE" sz="1600" dirty="0">
                <a:latin typeface="Arial" panose="020B0604020202020204" pitchFamily="34" charset="0"/>
                <a:cs typeface="Arial" panose="020B0604020202020204" pitchFamily="34" charset="0"/>
              </a:rPr>
              <a:t>Anleitungen für Internet-Lotsen zur Begleitung von Seniorinnen und Senioren ins und im Internet entwickelt.</a:t>
            </a:r>
          </a:p>
          <a:p>
            <a:pPr lvl="0">
              <a:lnSpc>
                <a:spcPct val="120000"/>
              </a:lnSpc>
              <a:spcBef>
                <a:spcPts val="0"/>
              </a:spcBef>
              <a:buClrTx/>
            </a:pPr>
            <a:endParaRPr lang="de-DE" sz="1600" dirty="0" smtClean="0">
              <a:solidFill>
                <a:prstClr val="black"/>
              </a:solidFill>
              <a:latin typeface="Arial" panose="020B0604020202020204" pitchFamily="34" charset="0"/>
              <a:cs typeface="Arial" panose="020B0604020202020204" pitchFamily="34" charset="0"/>
            </a:endParaRPr>
          </a:p>
          <a:p>
            <a:pPr lvl="0">
              <a:lnSpc>
                <a:spcPct val="120000"/>
              </a:lnSpc>
              <a:spcBef>
                <a:spcPts val="0"/>
              </a:spcBef>
              <a:buClrTx/>
            </a:pPr>
            <a:r>
              <a:rPr lang="de-DE" sz="1600" dirty="0" smtClean="0">
                <a:solidFill>
                  <a:prstClr val="black"/>
                </a:solidFill>
                <a:latin typeface="Arial" panose="020B0604020202020204" pitchFamily="34" charset="0"/>
                <a:cs typeface="Arial" panose="020B0604020202020204" pitchFamily="34" charset="0"/>
              </a:rPr>
              <a:t>Die Anleitungen </a:t>
            </a:r>
            <a:r>
              <a:rPr lang="de-DE" sz="1600" dirty="0">
                <a:solidFill>
                  <a:prstClr val="black"/>
                </a:solidFill>
                <a:latin typeface="Arial" panose="020B0604020202020204" pitchFamily="34" charset="0"/>
                <a:cs typeface="Arial" panose="020B0604020202020204" pitchFamily="34" charset="0"/>
              </a:rPr>
              <a:t>stehen zum Download unter </a:t>
            </a:r>
            <a:r>
              <a:rPr lang="de-DE" sz="1600" dirty="0">
                <a:latin typeface="Arial" panose="020B0604020202020204" pitchFamily="34" charset="0"/>
                <a:cs typeface="Arial" panose="020B0604020202020204" pitchFamily="34" charset="0"/>
              </a:rPr>
              <a:t>https://www.digital-kompass.de/aktuelles/der-material-fundgrube-finden-sie-jetzt-alle-schulungsmaterialien-zum-wegweiser</a:t>
            </a:r>
            <a:r>
              <a:rPr lang="de-DE" sz="1600" dirty="0">
                <a:solidFill>
                  <a:srgbClr val="FF0000"/>
                </a:solidFill>
                <a:latin typeface="Arial" panose="020B0604020202020204" pitchFamily="34" charset="0"/>
                <a:cs typeface="Arial" panose="020B0604020202020204" pitchFamily="34" charset="0"/>
              </a:rPr>
              <a:t> </a:t>
            </a:r>
            <a:r>
              <a:rPr lang="de-DE" sz="1600" dirty="0">
                <a:solidFill>
                  <a:prstClr val="black"/>
                </a:solidFill>
                <a:latin typeface="Arial" panose="020B0604020202020204" pitchFamily="34" charset="0"/>
                <a:cs typeface="Arial" panose="020B0604020202020204" pitchFamily="34" charset="0"/>
              </a:rPr>
              <a:t>zur Verfügung</a:t>
            </a:r>
            <a:r>
              <a:rPr lang="de-DE" sz="1600" dirty="0" smtClean="0">
                <a:solidFill>
                  <a:prstClr val="black"/>
                </a:solidFill>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
        <p:nvSpPr>
          <p:cNvPr id="3" name="Titel 2"/>
          <p:cNvSpPr>
            <a:spLocks noGrp="1"/>
          </p:cNvSpPr>
          <p:nvPr>
            <p:ph type="title"/>
          </p:nvPr>
        </p:nvSpPr>
        <p:spPr>
          <a:xfrm>
            <a:off x="260490" y="365125"/>
            <a:ext cx="8105588" cy="1325563"/>
          </a:xfrm>
        </p:spPr>
        <p:txBody>
          <a:bodyPr>
            <a:noAutofit/>
          </a:bodyPr>
          <a:lstStyle/>
          <a:p>
            <a:pPr>
              <a:lnSpc>
                <a:spcPct val="130000"/>
              </a:lnSpc>
              <a:spcBef>
                <a:spcPts val="1800"/>
              </a:spcBef>
              <a:spcAft>
                <a:spcPts val="0"/>
              </a:spcAft>
            </a:pPr>
            <a:r>
              <a:rPr lang="de-DE" sz="3200" dirty="0" smtClean="0">
                <a:latin typeface="Arial" panose="020B0604020202020204" pitchFamily="34" charset="0"/>
                <a:ea typeface="Calibri"/>
                <a:cs typeface="Arial" panose="020B0604020202020204" pitchFamily="34" charset="0"/>
              </a:rPr>
              <a:t>14 Anleitungen rund um die digitale Welt</a:t>
            </a:r>
            <a:endParaRPr lang="de-DE" sz="3200" dirty="0">
              <a:latin typeface="Arial" panose="020B0604020202020204" pitchFamily="34" charset="0"/>
              <a:cs typeface="Arial" panose="020B0604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493332714"/>
              </p:ext>
            </p:extLst>
          </p:nvPr>
        </p:nvGraphicFramePr>
        <p:xfrm>
          <a:off x="260489" y="1705165"/>
          <a:ext cx="7723451" cy="4224528"/>
        </p:xfrm>
        <a:graphic>
          <a:graphicData uri="http://schemas.openxmlformats.org/drawingml/2006/table">
            <a:tbl>
              <a:tblPr firstRow="1" bandRow="1">
                <a:tableStyleId>{16D9F66E-5EB9-4882-86FB-DCBF35E3C3E4}</a:tableStyleId>
              </a:tblPr>
              <a:tblGrid>
                <a:gridCol w="4079499"/>
                <a:gridCol w="3643952"/>
              </a:tblGrid>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b="0" dirty="0" smtClean="0">
                          <a:latin typeface="Arial" panose="020B0604020202020204" pitchFamily="34" charset="0"/>
                          <a:cs typeface="Arial" panose="020B0604020202020204" pitchFamily="34" charset="0"/>
                        </a:rPr>
                        <a:t>  1. E-Mails - Ein Konto einrichten und</a:t>
                      </a:r>
                      <a:br>
                        <a:rPr lang="de-DE" sz="1400" b="0" dirty="0" smtClean="0">
                          <a:latin typeface="Arial" panose="020B0604020202020204" pitchFamily="34" charset="0"/>
                          <a:cs typeface="Arial" panose="020B0604020202020204" pitchFamily="34" charset="0"/>
                        </a:rPr>
                      </a:br>
                      <a:r>
                        <a:rPr lang="de-DE" sz="1400" b="0" dirty="0" smtClean="0">
                          <a:latin typeface="Arial" panose="020B0604020202020204" pitchFamily="34" charset="0"/>
                          <a:cs typeface="Arial" panose="020B0604020202020204" pitchFamily="34" charset="0"/>
                        </a:rPr>
                        <a:t>      nutzen (Bsp. </a:t>
                      </a:r>
                      <a:r>
                        <a:rPr lang="de-DE" sz="1400" b="0" dirty="0" err="1" smtClean="0">
                          <a:latin typeface="Arial" panose="020B0604020202020204" pitchFamily="34" charset="0"/>
                          <a:cs typeface="Arial" panose="020B0604020202020204" pitchFamily="34" charset="0"/>
                        </a:rPr>
                        <a:t>gmx</a:t>
                      </a:r>
                      <a:r>
                        <a:rPr lang="de-DE" sz="1400" b="0" dirty="0" smtClean="0">
                          <a:latin typeface="Arial" panose="020B0604020202020204" pitchFamily="34" charset="0"/>
                          <a:cs typeface="Arial" panose="020B0604020202020204" pitchFamily="34" charset="0"/>
                        </a:rPr>
                        <a:t>, </a:t>
                      </a:r>
                      <a:r>
                        <a:rPr lang="de-DE" sz="1400" b="0" dirty="0" err="1" smtClean="0">
                          <a:latin typeface="Arial" panose="020B0604020202020204" pitchFamily="34" charset="0"/>
                          <a:cs typeface="Arial" panose="020B0604020202020204" pitchFamily="34" charset="0"/>
                        </a:rPr>
                        <a:t>yahoo</a:t>
                      </a:r>
                      <a:r>
                        <a:rPr lang="de-DE" sz="1400" b="0" dirty="0" smtClean="0">
                          <a:latin typeface="Arial" panose="020B0604020202020204" pitchFamily="34" charset="0"/>
                          <a:cs typeface="Arial" panose="020B0604020202020204" pitchFamily="34" charset="0"/>
                        </a:rPr>
                        <a:t>,</a:t>
                      </a:r>
                      <a:r>
                        <a:rPr lang="de-DE" sz="1400" b="0" baseline="0" dirty="0" smtClean="0">
                          <a:latin typeface="Arial" panose="020B0604020202020204" pitchFamily="34" charset="0"/>
                          <a:cs typeface="Arial" panose="020B0604020202020204" pitchFamily="34" charset="0"/>
                        </a:rPr>
                        <a:t> web.de, </a:t>
                      </a:r>
                      <a:r>
                        <a:rPr lang="de-DE" sz="1400" b="0" baseline="0" dirty="0" err="1" smtClean="0">
                          <a:latin typeface="Arial" panose="020B0604020202020204" pitchFamily="34" charset="0"/>
                          <a:cs typeface="Arial" panose="020B0604020202020204" pitchFamily="34" charset="0"/>
                        </a:rPr>
                        <a:t>t-online</a:t>
                      </a:r>
                      <a:r>
                        <a:rPr lang="de-DE" sz="1400" b="0" baseline="0" dirty="0" smtClean="0">
                          <a:latin typeface="Arial" panose="020B0604020202020204" pitchFamily="34" charset="0"/>
                          <a:cs typeface="Arial" panose="020B0604020202020204" pitchFamily="34" charset="0"/>
                        </a:rPr>
                        <a:t>)</a:t>
                      </a:r>
                      <a:endParaRPr lang="de-DE" sz="1400" b="0" dirty="0" smtClean="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 </a:t>
                      </a:r>
                      <a:r>
                        <a:rPr lang="de-DE" sz="1400" b="0" dirty="0" smtClean="0">
                          <a:latin typeface="Arial" panose="020B0604020202020204" pitchFamily="34" charset="0"/>
                          <a:cs typeface="Arial" panose="020B0604020202020204" pitchFamily="34" charset="0"/>
                        </a:rPr>
                        <a:t>8.</a:t>
                      </a:r>
                      <a:r>
                        <a:rPr lang="de-DE" sz="1400" b="1" kern="1200" dirty="0" smtClean="0">
                          <a:solidFill>
                            <a:schemeClr val="dk1"/>
                          </a:solidFill>
                          <a:effectLst/>
                          <a:latin typeface="Arial" panose="020B0604020202020204" pitchFamily="34" charset="0"/>
                          <a:ea typeface="+mn-ea"/>
                          <a:cs typeface="Arial" panose="020B0604020202020204" pitchFamily="34" charset="0"/>
                        </a:rPr>
                        <a:t> </a:t>
                      </a:r>
                      <a:r>
                        <a:rPr lang="de-DE" sz="1400" b="0" kern="1200" dirty="0" smtClean="0">
                          <a:solidFill>
                            <a:schemeClr val="tx1"/>
                          </a:solidFill>
                          <a:effectLst/>
                          <a:latin typeface="Arial" panose="020B0604020202020204" pitchFamily="34" charset="0"/>
                          <a:ea typeface="+mn-ea"/>
                          <a:cs typeface="Arial" panose="020B0604020202020204" pitchFamily="34" charset="0"/>
                        </a:rPr>
                        <a:t>Gesundheitsinformationen im Netz - </a:t>
                      </a:r>
                      <a:br>
                        <a:rPr lang="de-DE" sz="1400" b="0" kern="1200" dirty="0" smtClean="0">
                          <a:solidFill>
                            <a:schemeClr val="tx1"/>
                          </a:solidFill>
                          <a:effectLst/>
                          <a:latin typeface="Arial" panose="020B0604020202020204" pitchFamily="34" charset="0"/>
                          <a:ea typeface="+mn-ea"/>
                          <a:cs typeface="Arial" panose="020B0604020202020204" pitchFamily="34" charset="0"/>
                        </a:rPr>
                      </a:br>
                      <a:r>
                        <a:rPr lang="de-DE" sz="1400" b="0" kern="1200" dirty="0" smtClean="0">
                          <a:solidFill>
                            <a:schemeClr val="tx1"/>
                          </a:solidFill>
                          <a:effectLst/>
                          <a:latin typeface="Arial" panose="020B0604020202020204" pitchFamily="34" charset="0"/>
                          <a:ea typeface="+mn-ea"/>
                          <a:cs typeface="Arial" panose="020B0604020202020204" pitchFamily="34" charset="0"/>
                        </a:rPr>
                        <a:t>     </a:t>
                      </a:r>
                      <a:r>
                        <a:rPr lang="de-DE" sz="1400" b="0" dirty="0" smtClean="0">
                          <a:solidFill>
                            <a:schemeClr val="tx1"/>
                          </a:solidFill>
                          <a:latin typeface="Arial" panose="020B0604020202020204" pitchFamily="34" charset="0"/>
                          <a:cs typeface="Arial" panose="020B0604020202020204" pitchFamily="34" charset="0"/>
                        </a:rPr>
                        <a:t>kompetent nutzen</a:t>
                      </a:r>
                    </a:p>
                  </a:txBody>
                  <a:tcPr/>
                </a:tc>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  2. Soziale Netzwerke - Ein eigenes Profil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einrichten am Beispiel Facebook </a:t>
                      </a:r>
                      <a:endParaRPr lang="de-DE" sz="1400"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 9. </a:t>
                      </a:r>
                      <a:r>
                        <a:rPr lang="de-DE" sz="1400" b="0" dirty="0" smtClean="0">
                          <a:latin typeface="Arial" panose="020B0604020202020204" pitchFamily="34" charset="0"/>
                          <a:cs typeface="Arial" panose="020B0604020202020204" pitchFamily="34" charset="0"/>
                        </a:rPr>
                        <a:t>Mein Fernsehprogramm im Internet</a:t>
                      </a:r>
                      <a:endParaRPr lang="de-DE" sz="1400" dirty="0" smtClean="0">
                        <a:solidFill>
                          <a:prstClr val="black"/>
                        </a:solidFill>
                        <a:latin typeface="Arial" panose="020B0604020202020204" pitchFamily="34" charset="0"/>
                        <a:cs typeface="Arial" panose="020B0604020202020204" pitchFamily="34" charset="0"/>
                      </a:endParaRPr>
                    </a:p>
                  </a:txBody>
                  <a:tcPr/>
                </a:tc>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  3. Freundschaftsbörsen - Begegnungen</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in der digitalen Welt (Bsp.</a:t>
                      </a:r>
                      <a:r>
                        <a:rPr lang="de-DE" sz="1400" baseline="0" dirty="0" smtClean="0">
                          <a:latin typeface="Arial" panose="020B0604020202020204" pitchFamily="34" charset="0"/>
                          <a:cs typeface="Arial" panose="020B0604020202020204" pitchFamily="34" charset="0"/>
                        </a:rPr>
                        <a:t> Feierabend)</a:t>
                      </a:r>
                      <a:endParaRPr lang="de-DE" sz="1400"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10. Mein Radioprogramm im Internet</a:t>
                      </a:r>
                    </a:p>
                  </a:txBody>
                  <a:tcPr/>
                </a:tc>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  4. Suchmaschinen - erst recherchieren,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dann profitieren (Bsp. Google)</a:t>
                      </a:r>
                      <a:endParaRPr lang="de-DE" sz="1400"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11. Smartphone und Tablet-PC - Zuhause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und unterwegs stets auf Empfang</a:t>
                      </a:r>
                    </a:p>
                  </a:txBody>
                  <a:tcPr/>
                </a:tc>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  5. Bahnreisen: Online suchen und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buchen</a:t>
                      </a:r>
                      <a:endParaRPr lang="de-DE" sz="1400"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12. Begegnungen im Netz - Videotelefonie</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am Beispiel Skype</a:t>
                      </a:r>
                    </a:p>
                  </a:txBody>
                  <a:tcPr/>
                </a:tc>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  6. Bestellen und bezahlen - Das Internet-</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Kaufhaus hat immer geöffnet (Bsp. Amazon)</a:t>
                      </a:r>
                      <a:endParaRPr lang="de-DE" sz="1400"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13. WhatsApp - so einfach geht‘s</a:t>
                      </a:r>
                    </a:p>
                  </a:txBody>
                  <a:tcPr/>
                </a:tc>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b="0" dirty="0" smtClean="0">
                          <a:latin typeface="Arial" panose="020B0604020202020204" pitchFamily="34" charset="0"/>
                          <a:cs typeface="Arial" panose="020B0604020202020204" pitchFamily="34" charset="0"/>
                        </a:rPr>
                        <a:t> 7. Bankgeschäfte online - Bequem von</a:t>
                      </a:r>
                      <a:br>
                        <a:rPr lang="de-DE" sz="1400" b="0" dirty="0" smtClean="0">
                          <a:latin typeface="Arial" panose="020B0604020202020204" pitchFamily="34" charset="0"/>
                          <a:cs typeface="Arial" panose="020B0604020202020204" pitchFamily="34" charset="0"/>
                        </a:rPr>
                      </a:br>
                      <a:r>
                        <a:rPr lang="de-DE" sz="1400" b="0" dirty="0" smtClean="0">
                          <a:latin typeface="Arial" panose="020B0604020202020204" pitchFamily="34" charset="0"/>
                          <a:cs typeface="Arial" panose="020B0604020202020204" pitchFamily="34" charset="0"/>
                        </a:rPr>
                        <a:t>      zu Hause aus</a:t>
                      </a:r>
                      <a:endParaRPr lang="de-DE" sz="1400" dirty="0" smtClean="0">
                        <a:solidFill>
                          <a:prstClr val="black"/>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de-DE" sz="1400" dirty="0" smtClean="0">
                          <a:solidFill>
                            <a:prstClr val="black"/>
                          </a:solidFill>
                          <a:latin typeface="Arial" panose="020B0604020202020204" pitchFamily="34" charset="0"/>
                          <a:cs typeface="Arial" panose="020B0604020202020204" pitchFamily="34" charset="0"/>
                        </a:rPr>
                        <a:t>14. </a:t>
                      </a:r>
                      <a:r>
                        <a:rPr lang="de-DE" sz="1400" dirty="0" smtClean="0">
                          <a:latin typeface="Arial" panose="020B0604020202020204" pitchFamily="34" charset="0"/>
                          <a:cs typeface="Arial" panose="020B0604020202020204" pitchFamily="34" charset="0"/>
                        </a:rPr>
                        <a:t>Digitaler Nachlass - Was passiert mit </a:t>
                      </a:r>
                      <a:br>
                        <a:rPr lang="de-DE" sz="1400" dirty="0" smtClean="0">
                          <a:latin typeface="Arial" panose="020B0604020202020204" pitchFamily="34" charset="0"/>
                          <a:cs typeface="Arial" panose="020B0604020202020204" pitchFamily="34" charset="0"/>
                        </a:rPr>
                      </a:br>
                      <a:r>
                        <a:rPr lang="de-DE" sz="1400" dirty="0" smtClean="0">
                          <a:latin typeface="Arial" panose="020B0604020202020204" pitchFamily="34" charset="0"/>
                          <a:cs typeface="Arial" panose="020B0604020202020204" pitchFamily="34" charset="0"/>
                        </a:rPr>
                        <a:t>      meinen Daten nach dem Tod?</a:t>
                      </a:r>
                      <a:endParaRPr lang="de-DE" sz="1400" dirty="0" smtClean="0">
                        <a:solidFill>
                          <a:prstClr val="black"/>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16163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Inhaltsverzeichnis </a:t>
            </a:r>
            <a:endParaRPr lang="de-DE" sz="3600" dirty="0">
              <a:latin typeface="Arial" panose="020B0604020202020204" pitchFamily="34" charset="0"/>
              <a:cs typeface="Arial" panose="020B0604020202020204"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3402865827"/>
              </p:ext>
            </p:extLst>
          </p:nvPr>
        </p:nvGraphicFramePr>
        <p:xfrm>
          <a:off x="1016186" y="1825625"/>
          <a:ext cx="9610166" cy="4359264"/>
        </p:xfrm>
        <a:graphic>
          <a:graphicData uri="http://schemas.openxmlformats.org/drawingml/2006/table">
            <a:tbl>
              <a:tblPr firstRow="1" bandRow="1">
                <a:tableStyleId>{3B4B98B0-60AC-42C2-AFA5-B58CD77FA1E5}</a:tableStyleId>
              </a:tblPr>
              <a:tblGrid>
                <a:gridCol w="6247846"/>
                <a:gridCol w="3362320"/>
              </a:tblGrid>
              <a:tr h="307411">
                <a:tc>
                  <a:txBody>
                    <a:bodyPr/>
                    <a:lstStyle/>
                    <a:p>
                      <a:r>
                        <a:rPr lang="de-DE" sz="1500" dirty="0" smtClean="0">
                          <a:latin typeface="Arial" panose="020B0604020202020204" pitchFamily="34" charset="0"/>
                          <a:cs typeface="Arial" panose="020B0604020202020204" pitchFamily="34" charset="0"/>
                        </a:rPr>
                        <a:t>Thema</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Seite</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Einführung</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2</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Los geht´s</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5</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E-Mail-</a:t>
                      </a:r>
                      <a:r>
                        <a:rPr lang="de-DE" sz="1500" baseline="0" dirty="0" smtClean="0">
                          <a:latin typeface="Arial" panose="020B0604020202020204" pitchFamily="34" charset="0"/>
                          <a:cs typeface="Arial" panose="020B0604020202020204" pitchFamily="34" charset="0"/>
                        </a:rPr>
                        <a:t>Account einrichten</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6</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Sicheres Passwort </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11</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So schreiben Sie eine E-Mail </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12</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So versenden Sie eine E-Mail mit Anhang</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20</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E-Mails</a:t>
                      </a:r>
                      <a:r>
                        <a:rPr lang="de-DE" sz="1500" baseline="0" dirty="0" smtClean="0">
                          <a:latin typeface="Arial" panose="020B0604020202020204" pitchFamily="34" charset="0"/>
                          <a:cs typeface="Arial" panose="020B0604020202020204" pitchFamily="34" charset="0"/>
                        </a:rPr>
                        <a:t> verwalten</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22</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SPAM E-Mails</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26</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Was ist Phishing?</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28</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Umgang mit SPAM E-Mails </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29</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Glossar</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30</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Weiterführende Informationen</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31</a:t>
                      </a:r>
                      <a:endParaRPr lang="de-DE" sz="1500" dirty="0">
                        <a:latin typeface="Arial" panose="020B0604020202020204" pitchFamily="34" charset="0"/>
                        <a:cs typeface="Arial" panose="020B0604020202020204" pitchFamily="34" charset="0"/>
                      </a:endParaRPr>
                    </a:p>
                  </a:txBody>
                  <a:tcPr marL="76853" marR="76853" marT="38427" marB="38427"/>
                </a:tc>
              </a:tr>
              <a:tr h="311681">
                <a:tc>
                  <a:txBody>
                    <a:bodyPr/>
                    <a:lstStyle/>
                    <a:p>
                      <a:r>
                        <a:rPr lang="de-DE" sz="1500" dirty="0" smtClean="0">
                          <a:latin typeface="Arial" panose="020B0604020202020204" pitchFamily="34" charset="0"/>
                          <a:cs typeface="Arial" panose="020B0604020202020204" pitchFamily="34" charset="0"/>
                        </a:rPr>
                        <a:t>Anhang für Internet-Lotsen</a:t>
                      </a:r>
                      <a:endParaRPr lang="de-DE" sz="1500" dirty="0">
                        <a:latin typeface="Arial" panose="020B0604020202020204" pitchFamily="34" charset="0"/>
                        <a:cs typeface="Arial" panose="020B0604020202020204" pitchFamily="34" charset="0"/>
                      </a:endParaRPr>
                    </a:p>
                  </a:txBody>
                  <a:tcPr marL="76853" marR="76853" marT="38427" marB="38427"/>
                </a:tc>
                <a:tc>
                  <a:txBody>
                    <a:bodyPr/>
                    <a:lstStyle/>
                    <a:p>
                      <a:pPr algn="r"/>
                      <a:r>
                        <a:rPr lang="de-DE" sz="1500" dirty="0" smtClean="0">
                          <a:latin typeface="Arial" panose="020B0604020202020204" pitchFamily="34" charset="0"/>
                          <a:cs typeface="Arial" panose="020B0604020202020204" pitchFamily="34" charset="0"/>
                        </a:rPr>
                        <a:t>33</a:t>
                      </a:r>
                      <a:endParaRPr lang="de-DE" sz="1500" dirty="0">
                        <a:latin typeface="Arial" panose="020B0604020202020204" pitchFamily="34" charset="0"/>
                        <a:cs typeface="Arial" panose="020B0604020202020204" pitchFamily="34" charset="0"/>
                      </a:endParaRPr>
                    </a:p>
                  </a:txBody>
                  <a:tcPr marL="76853" marR="76853" marT="38427" marB="38427"/>
                </a:tc>
              </a:tr>
            </a:tbl>
          </a:graphicData>
        </a:graphic>
      </p:graphicFrame>
    </p:spTree>
    <p:extLst>
      <p:ext uri="{BB962C8B-B14F-4D97-AF65-F5344CB8AC3E}">
        <p14:creationId xmlns:p14="http://schemas.microsoft.com/office/powerpoint/2010/main" val="2905446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786062" y="2040778"/>
            <a:ext cx="10905565" cy="2961528"/>
          </a:xfrm>
        </p:spPr>
        <p:txBody>
          <a:bodyPr>
            <a:noAutofit/>
          </a:bodyPr>
          <a:lstStyle/>
          <a:p>
            <a:pPr>
              <a:lnSpc>
                <a:spcPct val="120000"/>
              </a:lnSpc>
            </a:pPr>
            <a:r>
              <a:rPr lang="de-DE" sz="2000" dirty="0">
                <a:latin typeface="Arial" panose="020B0604020202020204" pitchFamily="34" charset="0"/>
                <a:cs typeface="Arial" panose="020B0604020202020204" pitchFamily="34" charset="0"/>
              </a:rPr>
              <a:t>Um die E-Mail-Funktion nutzen zu können, muss zuerst ein entsprechendes E-Mail-Konto eingerichtet werden. Die hier angeführten Beschreibungen beziehen sich auf das Einrichten eines E-Mail-Kontos über den Internetzugang. </a:t>
            </a:r>
            <a:r>
              <a:rPr lang="de-DE" sz="2000" dirty="0" smtClean="0">
                <a:latin typeface="Arial" panose="020B0604020202020204" pitchFamily="34" charset="0"/>
                <a:cs typeface="Arial" panose="020B0604020202020204" pitchFamily="34" charset="0"/>
              </a:rPr>
              <a:t>Die </a:t>
            </a:r>
            <a:r>
              <a:rPr lang="de-DE" sz="2000" dirty="0">
                <a:latin typeface="Arial" panose="020B0604020202020204" pitchFamily="34" charset="0"/>
                <a:cs typeface="Arial" panose="020B0604020202020204" pitchFamily="34" charset="0"/>
              </a:rPr>
              <a:t>Nutzung der E-Mail-Funktion direkt im Internet hat den Vorteil, dass </a:t>
            </a:r>
            <a:r>
              <a:rPr lang="de-DE" sz="2000" dirty="0" smtClean="0">
                <a:latin typeface="Arial" panose="020B0604020202020204" pitchFamily="34" charset="0"/>
                <a:cs typeface="Arial" panose="020B0604020202020204" pitchFamily="34" charset="0"/>
              </a:rPr>
              <a:t>man </a:t>
            </a:r>
            <a:r>
              <a:rPr lang="de-DE" sz="2000" dirty="0">
                <a:latin typeface="Arial" panose="020B0604020202020204" pitchFamily="34" charset="0"/>
                <a:cs typeface="Arial" panose="020B0604020202020204" pitchFamily="34" charset="0"/>
              </a:rPr>
              <a:t>von überall auf </a:t>
            </a:r>
            <a:r>
              <a:rPr lang="de-DE" sz="2000" dirty="0" smtClean="0">
                <a:latin typeface="Arial" panose="020B0604020202020204" pitchFamily="34" charset="0"/>
                <a:cs typeface="Arial" panose="020B0604020202020204" pitchFamily="34" charset="0"/>
              </a:rPr>
              <a:t>seine Mails zugreifen </a:t>
            </a:r>
            <a:r>
              <a:rPr lang="de-DE" sz="2000" dirty="0">
                <a:latin typeface="Arial" panose="020B0604020202020204" pitchFamily="34" charset="0"/>
                <a:cs typeface="Arial" panose="020B0604020202020204" pitchFamily="34" charset="0"/>
              </a:rPr>
              <a:t>kann, wo ein Internetzugang besteht. Besonders wenn Sie unterwegs sind, kann das sehr </a:t>
            </a:r>
            <a:r>
              <a:rPr lang="de-DE" sz="2000" dirty="0" smtClean="0">
                <a:latin typeface="Arial" panose="020B0604020202020204" pitchFamily="34" charset="0"/>
                <a:cs typeface="Arial" panose="020B0604020202020204" pitchFamily="34" charset="0"/>
              </a:rPr>
              <a:t>hilfreich </a:t>
            </a:r>
            <a:r>
              <a:rPr lang="de-DE" sz="2000" dirty="0">
                <a:latin typeface="Arial" panose="020B0604020202020204" pitchFamily="34" charset="0"/>
                <a:cs typeface="Arial" panose="020B0604020202020204" pitchFamily="34" charset="0"/>
              </a:rPr>
              <a:t>sein</a:t>
            </a:r>
            <a:r>
              <a:rPr lang="de-DE" sz="2000" dirty="0" smtClean="0">
                <a:latin typeface="Arial" panose="020B0604020202020204" pitchFamily="34" charset="0"/>
                <a:cs typeface="Arial" panose="020B0604020202020204" pitchFamily="34" charset="0"/>
              </a:rPr>
              <a:t>.</a:t>
            </a:r>
          </a:p>
          <a:p>
            <a:pPr>
              <a:lnSpc>
                <a:spcPct val="120000"/>
              </a:lnSpc>
            </a:pPr>
            <a:r>
              <a:rPr lang="de-DE" sz="2000" b="1" dirty="0" smtClean="0">
                <a:latin typeface="Arial" panose="020B0604020202020204" pitchFamily="34" charset="0"/>
                <a:cs typeface="Arial" panose="020B0604020202020204" pitchFamily="34" charset="0"/>
              </a:rPr>
              <a:t>Im Glossar werden die häufigsten Fachbegriffe erläutert. </a:t>
            </a:r>
          </a:p>
          <a:p>
            <a:pPr>
              <a:lnSpc>
                <a:spcPct val="120000"/>
              </a:lnSpc>
            </a:pPr>
            <a:r>
              <a:rPr lang="de-DE" sz="2000" dirty="0">
                <a:latin typeface="Arial" panose="020B0604020202020204" pitchFamily="34" charset="0"/>
                <a:cs typeface="Arial" panose="020B0604020202020204" pitchFamily="34" charset="0"/>
              </a:rPr>
              <a:t>Die Materialien sind so verständlich wie möglich gehalten. Deswegen verwenden sie, wo es geht, geschlechterneutrale Formulierungen, wie Nutzende oder Teilnehmende. Wo es nicht anders geht, verwenden sie die männliche Form, die die weibliche Form einschließen soll</a:t>
            </a:r>
            <a:r>
              <a:rPr lang="de-DE" sz="1800" dirty="0">
                <a:latin typeface="Arial" panose="020B0604020202020204" pitchFamily="34" charset="0"/>
                <a:cs typeface="Arial" panose="020B0604020202020204" pitchFamily="34" charset="0"/>
              </a:rPr>
              <a:t>.</a:t>
            </a:r>
            <a:endParaRPr lang="de-DE" sz="2000" dirty="0">
              <a:latin typeface="Arial" panose="020B0604020202020204" pitchFamily="34" charset="0"/>
              <a:cs typeface="Arial" panose="020B0604020202020204" pitchFamily="34" charset="0"/>
            </a:endParaRPr>
          </a:p>
          <a:p>
            <a:pPr>
              <a:lnSpc>
                <a:spcPct val="120000"/>
              </a:lnSpc>
            </a:pPr>
            <a:endParaRPr lang="de-DE" sz="2000" b="1" dirty="0" smtClean="0">
              <a:latin typeface="Arial" panose="020B0604020202020204" pitchFamily="34" charset="0"/>
              <a:cs typeface="Arial" panose="020B0604020202020204" pitchFamily="34" charset="0"/>
            </a:endParaRPr>
          </a:p>
          <a:p>
            <a:pPr>
              <a:lnSpc>
                <a:spcPct val="120000"/>
              </a:lnSpc>
            </a:pPr>
            <a:endParaRPr lang="de-DE" sz="2000" b="1" dirty="0">
              <a:latin typeface="Arial" panose="020B0604020202020204" pitchFamily="34" charset="0"/>
              <a:cs typeface="Arial" panose="020B0604020202020204" pitchFamily="34" charset="0"/>
            </a:endParaRPr>
          </a:p>
        </p:txBody>
      </p:sp>
      <p:sp>
        <p:nvSpPr>
          <p:cNvPr id="4" name="Titel 3"/>
          <p:cNvSpPr>
            <a:spLocks noGrp="1"/>
          </p:cNvSpPr>
          <p:nvPr>
            <p:ph type="title"/>
          </p:nvPr>
        </p:nvSpPr>
        <p:spPr/>
        <p:txBody>
          <a:bodyPr>
            <a:normAutofit/>
          </a:bodyPr>
          <a:lstStyle/>
          <a:p>
            <a:r>
              <a:rPr lang="de-DE" sz="3600" dirty="0">
                <a:latin typeface="Arial" panose="020B0604020202020204" pitchFamily="34" charset="0"/>
                <a:cs typeface="Arial" panose="020B0604020202020204" pitchFamily="34" charset="0"/>
              </a:rPr>
              <a:t>Los geht´s</a:t>
            </a:r>
          </a:p>
        </p:txBody>
      </p:sp>
    </p:spTree>
    <p:extLst>
      <p:ext uri="{BB962C8B-B14F-4D97-AF65-F5344CB8AC3E}">
        <p14:creationId xmlns:p14="http://schemas.microsoft.com/office/powerpoint/2010/main" val="3879613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838199" y="2040778"/>
            <a:ext cx="10905565" cy="1204446"/>
          </a:xfrm>
        </p:spPr>
        <p:txBody>
          <a:bodyPr>
            <a:normAutofit/>
          </a:bodyPr>
          <a:lstStyle/>
          <a:p>
            <a:pPr>
              <a:lnSpc>
                <a:spcPct val="120000"/>
              </a:lnSpc>
            </a:pPr>
            <a:r>
              <a:rPr lang="de-DE" sz="2000" dirty="0">
                <a:latin typeface="Arial" panose="020B0604020202020204" pitchFamily="34" charset="0"/>
                <a:cs typeface="Arial" panose="020B0604020202020204" pitchFamily="34" charset="0"/>
              </a:rPr>
              <a:t>Das Einrichten neuer E-Mail-Konten sieht auf den ersten Blick komplizierter aus, als es ist. Wenn Sie sich für einen Anbieter entschieden haben, rufen Sie einfach </a:t>
            </a:r>
            <a:r>
              <a:rPr lang="de-DE" sz="2000" dirty="0" smtClean="0">
                <a:latin typeface="Arial" panose="020B0604020202020204" pitchFamily="34" charset="0"/>
                <a:cs typeface="Arial" panose="020B0604020202020204" pitchFamily="34" charset="0"/>
              </a:rPr>
              <a:t>dessen </a:t>
            </a:r>
            <a:r>
              <a:rPr lang="de-DE" sz="2000" dirty="0">
                <a:latin typeface="Arial" panose="020B0604020202020204" pitchFamily="34" charset="0"/>
                <a:cs typeface="Arial" panose="020B0604020202020204" pitchFamily="34" charset="0"/>
              </a:rPr>
              <a:t>Internetseite auf. </a:t>
            </a:r>
            <a:endParaRPr lang="de-DE" sz="2000" dirty="0" smtClean="0">
              <a:latin typeface="Arial" panose="020B0604020202020204" pitchFamily="34" charset="0"/>
              <a:cs typeface="Arial" panose="020B0604020202020204" pitchFamily="34" charset="0"/>
            </a:endParaRPr>
          </a:p>
        </p:txBody>
      </p:sp>
      <p:sp>
        <p:nvSpPr>
          <p:cNvPr id="4" name="Titel 3"/>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E-Mail-Account einrichten </a:t>
            </a:r>
            <a:endParaRPr lang="de-DE" sz="3600" dirty="0">
              <a:latin typeface="Arial" panose="020B0604020202020204" pitchFamily="34" charset="0"/>
              <a:cs typeface="Arial" panose="020B0604020202020204" pitchFamily="34" charset="0"/>
            </a:endParaRPr>
          </a:p>
        </p:txBody>
      </p:sp>
      <p:sp>
        <p:nvSpPr>
          <p:cNvPr id="2" name="Textfeld 1"/>
          <p:cNvSpPr txBox="1"/>
          <p:nvPr/>
        </p:nvSpPr>
        <p:spPr>
          <a:xfrm>
            <a:off x="838199" y="3684494"/>
            <a:ext cx="10439401" cy="2031325"/>
          </a:xfrm>
          <a:prstGeom prst="rect">
            <a:avLst/>
          </a:prstGeom>
          <a:noFill/>
          <a:ln w="19050">
            <a:solidFill>
              <a:srgbClr val="00689F"/>
            </a:solidFill>
          </a:ln>
        </p:spPr>
        <p:txBody>
          <a:bodyPr wrap="square" rtlCol="0">
            <a:spAutoFit/>
          </a:bodyPr>
          <a:lstStyle/>
          <a:p>
            <a:r>
              <a:rPr lang="de-DE" b="1" dirty="0" smtClean="0">
                <a:solidFill>
                  <a:srgbClr val="00689F"/>
                </a:solidFill>
                <a:latin typeface="Arial" panose="020B0604020202020204" pitchFamily="34" charset="0"/>
                <a:cs typeface="Arial" panose="020B0604020202020204" pitchFamily="34" charset="0"/>
              </a:rPr>
              <a:t>Hinweis</a:t>
            </a:r>
          </a:p>
          <a:p>
            <a:endParaRPr lang="de-DE" dirty="0">
              <a:latin typeface="Arial" panose="020B0604020202020204" pitchFamily="34" charset="0"/>
              <a:cs typeface="Arial" panose="020B0604020202020204" pitchFamily="34" charset="0"/>
            </a:endParaRPr>
          </a:p>
          <a:p>
            <a:pPr>
              <a:lnSpc>
                <a:spcPct val="120000"/>
              </a:lnSpc>
            </a:pPr>
            <a:r>
              <a:rPr lang="de-DE" sz="2000" dirty="0">
                <a:latin typeface="Arial" panose="020B0604020202020204" pitchFamily="34" charset="0"/>
                <a:cs typeface="Arial" panose="020B0604020202020204" pitchFamily="34" charset="0"/>
              </a:rPr>
              <a:t>Seit dem Jahr 1972 folgen E-Mail-Adressen immer dem gleichen Schema: </a:t>
            </a:r>
          </a:p>
          <a:p>
            <a:pPr>
              <a:lnSpc>
                <a:spcPct val="120000"/>
              </a:lnSpc>
            </a:pPr>
            <a:r>
              <a:rPr lang="de-DE" sz="2000" dirty="0">
                <a:solidFill>
                  <a:srgbClr val="90A039"/>
                </a:solidFill>
                <a:latin typeface="Arial" panose="020B0604020202020204" pitchFamily="34" charset="0"/>
                <a:cs typeface="Arial" panose="020B0604020202020204" pitchFamily="34" charset="0"/>
              </a:rPr>
              <a:t>Name</a:t>
            </a:r>
            <a:r>
              <a:rPr lang="de-DE" sz="2000" dirty="0">
                <a:latin typeface="Arial" panose="020B0604020202020204" pitchFamily="34" charset="0"/>
                <a:cs typeface="Arial" panose="020B0604020202020204" pitchFamily="34" charset="0"/>
              </a:rPr>
              <a:t> + </a:t>
            </a:r>
            <a:r>
              <a:rPr lang="de-DE" sz="2000" dirty="0">
                <a:solidFill>
                  <a:srgbClr val="00689F"/>
                </a:solidFill>
                <a:latin typeface="Arial" panose="020B0604020202020204" pitchFamily="34" charset="0"/>
                <a:cs typeface="Arial" panose="020B0604020202020204" pitchFamily="34" charset="0"/>
              </a:rPr>
              <a:t>@</a:t>
            </a:r>
            <a:r>
              <a:rPr lang="de-DE" sz="2000" dirty="0">
                <a:latin typeface="Arial" panose="020B0604020202020204" pitchFamily="34" charset="0"/>
                <a:cs typeface="Arial" panose="020B0604020202020204" pitchFamily="34" charset="0"/>
              </a:rPr>
              <a:t> + </a:t>
            </a:r>
            <a:r>
              <a:rPr lang="de-DE" sz="2000" dirty="0">
                <a:solidFill>
                  <a:schemeClr val="accent2">
                    <a:lumMod val="75000"/>
                  </a:schemeClr>
                </a:solidFill>
                <a:latin typeface="Arial" panose="020B0604020202020204" pitchFamily="34" charset="0"/>
                <a:cs typeface="Arial" panose="020B0604020202020204" pitchFamily="34" charset="0"/>
              </a:rPr>
              <a:t>Domäne des E-Mail-Anbieters oder Domäne des Nutzers</a:t>
            </a:r>
          </a:p>
          <a:p>
            <a:pPr>
              <a:lnSpc>
                <a:spcPct val="120000"/>
              </a:lnSpc>
            </a:pPr>
            <a:r>
              <a:rPr lang="de-DE" sz="2000" dirty="0">
                <a:latin typeface="Arial" panose="020B0604020202020204" pitchFamily="34" charset="0"/>
                <a:cs typeface="Arial" panose="020B0604020202020204" pitchFamily="34" charset="0"/>
              </a:rPr>
              <a:t>(z.B. </a:t>
            </a:r>
            <a:r>
              <a:rPr lang="de-DE" sz="2000" dirty="0">
                <a:solidFill>
                  <a:srgbClr val="90A039"/>
                </a:solidFill>
                <a:latin typeface="Arial" panose="020B0604020202020204" pitchFamily="34" charset="0"/>
                <a:cs typeface="Arial" panose="020B0604020202020204" pitchFamily="34" charset="0"/>
              </a:rPr>
              <a:t>Michael.Material</a:t>
            </a:r>
            <a:r>
              <a:rPr lang="de-DE" sz="2000" dirty="0">
                <a:solidFill>
                  <a:srgbClr val="00689F"/>
                </a:solidFill>
                <a:latin typeface="Arial" panose="020B0604020202020204" pitchFamily="34" charset="0"/>
                <a:cs typeface="Arial" panose="020B0604020202020204" pitchFamily="34" charset="0"/>
              </a:rPr>
              <a:t>@</a:t>
            </a:r>
            <a:r>
              <a:rPr lang="de-DE" sz="2000" dirty="0">
                <a:solidFill>
                  <a:schemeClr val="accent2">
                    <a:lumMod val="75000"/>
                  </a:schemeClr>
                </a:solidFill>
                <a:latin typeface="Arial" panose="020B0604020202020204" pitchFamily="34" charset="0"/>
                <a:cs typeface="Arial" panose="020B0604020202020204" pitchFamily="34" charset="0"/>
              </a:rPr>
              <a:t>gmx.de</a:t>
            </a:r>
            <a:r>
              <a:rPr lang="de-DE" sz="2000" dirty="0">
                <a:latin typeface="Arial" panose="020B0604020202020204" pitchFamily="34" charset="0"/>
                <a:cs typeface="Arial" panose="020B0604020202020204" pitchFamily="34" charset="0"/>
              </a:rPr>
              <a:t>)</a:t>
            </a:r>
            <a:endParaRPr lang="de-DE" sz="2000" dirty="0">
              <a:solidFill>
                <a:schemeClr val="accent2">
                  <a:lumMod val="75000"/>
                </a:schemeClr>
              </a:solidFill>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6" name="Picture 2" descr="C:\Users\fischer\AppData\Local\Microsoft\Windows\INetCache\IE\MU409IZZ\120px-Achtung.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4105" y="3206975"/>
            <a:ext cx="9144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875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514" y="1690688"/>
            <a:ext cx="7011700" cy="3961871"/>
          </a:xfrm>
          <a:prstGeom prst="rect">
            <a:avLst/>
          </a:prstGeom>
        </p:spPr>
      </p:pic>
      <p:sp>
        <p:nvSpPr>
          <p:cNvPr id="3" name="Inhaltsplatzhalter 2"/>
          <p:cNvSpPr>
            <a:spLocks noGrp="1"/>
          </p:cNvSpPr>
          <p:nvPr>
            <p:ph idx="1"/>
          </p:nvPr>
        </p:nvSpPr>
        <p:spPr>
          <a:xfrm>
            <a:off x="7844118" y="2279929"/>
            <a:ext cx="3731982" cy="3372630"/>
          </a:xfrm>
        </p:spPr>
        <p:txBody>
          <a:bodyPr>
            <a:normAutofit/>
          </a:bodyPr>
          <a:lstStyle/>
          <a:p>
            <a:pPr marL="0" indent="0">
              <a:buNone/>
            </a:pPr>
            <a:r>
              <a:rPr lang="de-DE" sz="1900" dirty="0">
                <a:latin typeface="Arial" panose="020B0604020202020204" pitchFamily="34" charset="0"/>
                <a:cs typeface="Arial" panose="020B0604020202020204" pitchFamily="34" charset="0"/>
              </a:rPr>
              <a:t>Einrichtung beispielhaft auf </a:t>
            </a:r>
            <a:r>
              <a:rPr lang="de-DE" sz="1900" dirty="0" smtClean="0">
                <a:latin typeface="Arial" panose="020B0604020202020204" pitchFamily="34" charset="0"/>
                <a:cs typeface="Arial" panose="020B0604020202020204" pitchFamily="34" charset="0"/>
              </a:rPr>
              <a:t>www.web.de.</a:t>
            </a:r>
          </a:p>
          <a:p>
            <a:pPr marL="0" indent="0">
              <a:buNone/>
            </a:pPr>
            <a:endParaRPr lang="de-DE" sz="1900" dirty="0">
              <a:latin typeface="Arial" panose="020B0604020202020204" pitchFamily="34" charset="0"/>
              <a:cs typeface="Arial" panose="020B0604020202020204" pitchFamily="34" charset="0"/>
            </a:endParaRPr>
          </a:p>
          <a:p>
            <a:pPr marL="0" indent="0">
              <a:lnSpc>
                <a:spcPct val="120000"/>
              </a:lnSpc>
              <a:spcBef>
                <a:spcPts val="0"/>
              </a:spcBef>
              <a:buNone/>
            </a:pPr>
            <a:r>
              <a:rPr lang="de-DE" sz="1900" dirty="0">
                <a:latin typeface="Arial" panose="020B0604020202020204" pitchFamily="34" charset="0"/>
                <a:cs typeface="Arial" panose="020B0604020202020204" pitchFamily="34" charset="0"/>
              </a:rPr>
              <a:t>Geben Sie </a:t>
            </a:r>
            <a:r>
              <a:rPr lang="de-DE" sz="1900" dirty="0" smtClean="0">
                <a:latin typeface="Arial" panose="020B0604020202020204" pitchFamily="34" charset="0"/>
                <a:cs typeface="Arial" panose="020B0604020202020204" pitchFamily="34" charset="0"/>
              </a:rPr>
              <a:t>www.web.de </a:t>
            </a:r>
            <a:r>
              <a:rPr lang="de-DE" sz="1900" dirty="0">
                <a:latin typeface="Arial" panose="020B0604020202020204" pitchFamily="34" charset="0"/>
                <a:cs typeface="Arial" panose="020B0604020202020204" pitchFamily="34" charset="0"/>
              </a:rPr>
              <a:t>in Ihren Browser ein. Nun öffnet sich die Startseite.</a:t>
            </a:r>
            <a:endParaRPr lang="de-DE" sz="1900" dirty="0" smtClean="0">
              <a:latin typeface="Arial" panose="020B0604020202020204" pitchFamily="34" charset="0"/>
              <a:cs typeface="Arial" panose="020B0604020202020204" pitchFamily="34" charset="0"/>
            </a:endParaRPr>
          </a:p>
          <a:p>
            <a:pPr marL="0" lvl="0" indent="0">
              <a:buNone/>
            </a:pPr>
            <a:endParaRPr lang="de-DE" sz="1900" dirty="0" smtClean="0">
              <a:latin typeface="Arial" panose="020B0604020202020204" pitchFamily="34" charset="0"/>
              <a:cs typeface="Arial" panose="020B0604020202020204" pitchFamily="34" charset="0"/>
            </a:endParaRPr>
          </a:p>
          <a:p>
            <a:pPr marL="0" lvl="0" indent="0">
              <a:buNone/>
            </a:pPr>
            <a:r>
              <a:rPr lang="de-DE" sz="1900" dirty="0" smtClean="0">
                <a:latin typeface="Arial" panose="020B0604020202020204" pitchFamily="34" charset="0"/>
                <a:cs typeface="Arial" panose="020B0604020202020204" pitchFamily="34" charset="0"/>
              </a:rPr>
              <a:t>Klicken Sie auf „</a:t>
            </a:r>
            <a:r>
              <a:rPr lang="de-DE" sz="1900" b="1" dirty="0" smtClean="0">
                <a:latin typeface="Arial" panose="020B0604020202020204" pitchFamily="34" charset="0"/>
                <a:cs typeface="Arial" panose="020B0604020202020204" pitchFamily="34" charset="0"/>
              </a:rPr>
              <a:t>E-Mail kostenlos</a:t>
            </a:r>
            <a:r>
              <a:rPr lang="de-DE" sz="1900" dirty="0" smtClean="0">
                <a:latin typeface="Arial" panose="020B0604020202020204" pitchFamily="34" charset="0"/>
                <a:cs typeface="Arial" panose="020B0604020202020204" pitchFamily="34" charset="0"/>
              </a:rPr>
              <a:t>“. </a:t>
            </a:r>
          </a:p>
          <a:p>
            <a:pPr marL="0" lvl="0" indent="0">
              <a:buNone/>
            </a:pPr>
            <a:endParaRPr lang="de-DE" sz="2000" dirty="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E-Mail-Account </a:t>
            </a:r>
            <a:r>
              <a:rPr lang="de-DE" sz="3600" dirty="0">
                <a:latin typeface="Arial" panose="020B0604020202020204" pitchFamily="34" charset="0"/>
                <a:cs typeface="Arial" panose="020B0604020202020204" pitchFamily="34" charset="0"/>
              </a:rPr>
              <a:t>einrichten </a:t>
            </a:r>
          </a:p>
        </p:txBody>
      </p:sp>
      <p:sp>
        <p:nvSpPr>
          <p:cNvPr id="9" name="Ellipse 8"/>
          <p:cNvSpPr/>
          <p:nvPr/>
        </p:nvSpPr>
        <p:spPr>
          <a:xfrm>
            <a:off x="6286780" y="4974752"/>
            <a:ext cx="927848" cy="331695"/>
          </a:xfrm>
          <a:prstGeom prst="ellipse">
            <a:avLst/>
          </a:prstGeom>
          <a:noFill/>
          <a:ln w="38100">
            <a:solidFill>
              <a:srgbClr val="90A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cxnSp>
        <p:nvCxnSpPr>
          <p:cNvPr id="13" name="Gerade Verbindung mit Pfeil 12"/>
          <p:cNvCxnSpPr/>
          <p:nvPr/>
        </p:nvCxnSpPr>
        <p:spPr>
          <a:xfrm flipH="1">
            <a:off x="6858000" y="3567952"/>
            <a:ext cx="986119" cy="1406800"/>
          </a:xfrm>
          <a:prstGeom prst="straightConnector1">
            <a:avLst/>
          </a:prstGeom>
          <a:ln w="38100">
            <a:solidFill>
              <a:srgbClr val="90A039"/>
            </a:solidFill>
            <a:tailEnd type="arrow"/>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1409994" y="3186899"/>
            <a:ext cx="5832000" cy="242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979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844118" y="2279929"/>
            <a:ext cx="3731982" cy="2265177"/>
          </a:xfrm>
        </p:spPr>
        <p:txBody>
          <a:bodyPr>
            <a:normAutofit fontScale="92500"/>
          </a:bodyPr>
          <a:lstStyle/>
          <a:p>
            <a:pPr marL="0" indent="0">
              <a:lnSpc>
                <a:spcPct val="120000"/>
              </a:lnSpc>
              <a:spcBef>
                <a:spcPts val="0"/>
              </a:spcBef>
              <a:buNone/>
            </a:pPr>
            <a:r>
              <a:rPr lang="de-DE" sz="2000" dirty="0" smtClean="0">
                <a:latin typeface="Arial" panose="020B0604020202020204" pitchFamily="34" charset="0"/>
                <a:cs typeface="Arial" panose="020B0604020202020204" pitchFamily="34" charset="0"/>
              </a:rPr>
              <a:t>Ein Anmeldeformular öffnet sich. </a:t>
            </a:r>
            <a:endParaRPr lang="de-DE" sz="2000" dirty="0">
              <a:latin typeface="Arial" panose="020B0604020202020204" pitchFamily="34" charset="0"/>
              <a:cs typeface="Arial" panose="020B0604020202020204" pitchFamily="34" charset="0"/>
            </a:endParaRPr>
          </a:p>
          <a:p>
            <a:pPr marL="0" indent="0">
              <a:lnSpc>
                <a:spcPct val="120000"/>
              </a:lnSpc>
              <a:spcBef>
                <a:spcPts val="0"/>
              </a:spcBef>
              <a:buNone/>
            </a:pPr>
            <a:r>
              <a:rPr lang="de-DE" sz="2000" dirty="0" smtClean="0">
                <a:latin typeface="Arial" panose="020B0604020202020204" pitchFamily="34" charset="0"/>
                <a:cs typeface="Arial" panose="020B0604020202020204" pitchFamily="34" charset="0"/>
              </a:rPr>
              <a:t>Hier </a:t>
            </a:r>
            <a:r>
              <a:rPr lang="de-DE" sz="2000" dirty="0">
                <a:latin typeface="Arial" panose="020B0604020202020204" pitchFamily="34" charset="0"/>
                <a:cs typeface="Arial" panose="020B0604020202020204" pitchFamily="34" charset="0"/>
              </a:rPr>
              <a:t>werden </a:t>
            </a:r>
            <a:r>
              <a:rPr lang="de-DE" sz="2000" dirty="0" smtClean="0">
                <a:latin typeface="Arial" panose="020B0604020202020204" pitchFamily="34" charset="0"/>
                <a:cs typeface="Arial" panose="020B0604020202020204" pitchFamily="34" charset="0"/>
              </a:rPr>
              <a:t>persönliche </a:t>
            </a:r>
            <a:r>
              <a:rPr lang="de-DE" sz="2000" dirty="0">
                <a:latin typeface="Arial" panose="020B0604020202020204" pitchFamily="34" charset="0"/>
                <a:cs typeface="Arial" panose="020B0604020202020204" pitchFamily="34" charset="0"/>
              </a:rPr>
              <a:t>Angaben abgefragt und </a:t>
            </a:r>
            <a:endParaRPr lang="de-DE" sz="2000" dirty="0" smtClean="0">
              <a:latin typeface="Arial" panose="020B0604020202020204" pitchFamily="34" charset="0"/>
              <a:cs typeface="Arial" panose="020B0604020202020204" pitchFamily="34" charset="0"/>
            </a:endParaRPr>
          </a:p>
          <a:p>
            <a:pPr marL="0" indent="0">
              <a:lnSpc>
                <a:spcPct val="120000"/>
              </a:lnSpc>
              <a:spcBef>
                <a:spcPts val="0"/>
              </a:spcBef>
              <a:buNone/>
            </a:pPr>
            <a:r>
              <a:rPr lang="de-DE" sz="2000" dirty="0" smtClean="0">
                <a:latin typeface="Arial" panose="020B0604020202020204" pitchFamily="34" charset="0"/>
                <a:cs typeface="Arial" panose="020B0604020202020204" pitchFamily="34" charset="0"/>
              </a:rPr>
              <a:t>Sie </a:t>
            </a:r>
            <a:r>
              <a:rPr lang="de-DE" sz="2000" dirty="0">
                <a:latin typeface="Arial" panose="020B0604020202020204" pitchFamily="34" charset="0"/>
                <a:cs typeface="Arial" panose="020B0604020202020204" pitchFamily="34" charset="0"/>
              </a:rPr>
              <a:t>können </a:t>
            </a:r>
            <a:r>
              <a:rPr lang="de-DE" sz="2000" dirty="0" smtClean="0">
                <a:latin typeface="Arial" panose="020B0604020202020204" pitchFamily="34" charset="0"/>
                <a:cs typeface="Arial" panose="020B0604020202020204" pitchFamily="34" charset="0"/>
              </a:rPr>
              <a:t>einen Wunschnamen für Ihr E-Mail-Konto eingeben</a:t>
            </a:r>
            <a:r>
              <a:rPr lang="de-DE" sz="2000" dirty="0">
                <a:latin typeface="Arial" panose="020B0604020202020204" pitchFamily="34" charset="0"/>
                <a:cs typeface="Arial" panose="020B0604020202020204" pitchFamily="34" charset="0"/>
              </a:rPr>
              <a:t>.</a:t>
            </a:r>
          </a:p>
          <a:p>
            <a:pPr marL="0" lvl="0" indent="0">
              <a:buNone/>
            </a:pPr>
            <a:endParaRPr lang="de-DE" sz="2000" dirty="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E-Mail-Account </a:t>
            </a:r>
            <a:r>
              <a:rPr lang="de-DE" sz="3600" dirty="0">
                <a:latin typeface="Arial" panose="020B0604020202020204" pitchFamily="34" charset="0"/>
                <a:cs typeface="Arial" panose="020B0604020202020204" pitchFamily="34" charset="0"/>
              </a:rPr>
              <a:t>einrichten </a:t>
            </a:r>
          </a:p>
        </p:txBody>
      </p:sp>
      <p:sp>
        <p:nvSpPr>
          <p:cNvPr id="5" name="Rechteck 4"/>
          <p:cNvSpPr/>
          <p:nvPr/>
        </p:nvSpPr>
        <p:spPr>
          <a:xfrm>
            <a:off x="838199" y="5126886"/>
            <a:ext cx="6526306" cy="1041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38199" y="1571538"/>
            <a:ext cx="6046695" cy="4609624"/>
          </a:xfrm>
          <a:prstGeom prst="rect">
            <a:avLst/>
          </a:prstGeom>
        </p:spPr>
      </p:pic>
    </p:spTree>
    <p:extLst>
      <p:ext uri="{BB962C8B-B14F-4D97-AF65-F5344CB8AC3E}">
        <p14:creationId xmlns:p14="http://schemas.microsoft.com/office/powerpoint/2010/main" val="4278621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844118" y="2279929"/>
            <a:ext cx="3731982" cy="2435506"/>
          </a:xfrm>
        </p:spPr>
        <p:txBody>
          <a:bodyPr>
            <a:normAutofit fontScale="92500" lnSpcReduction="10000"/>
          </a:bodyPr>
          <a:lstStyle/>
          <a:p>
            <a:pPr marL="0" indent="0">
              <a:lnSpc>
                <a:spcPct val="120000"/>
              </a:lnSpc>
              <a:spcBef>
                <a:spcPts val="0"/>
              </a:spcBef>
              <a:buNone/>
            </a:pPr>
            <a:r>
              <a:rPr lang="de-DE" sz="2000" dirty="0" smtClean="0">
                <a:latin typeface="Arial" panose="020B0604020202020204" pitchFamily="34" charset="0"/>
                <a:cs typeface="Arial" panose="020B0604020202020204" pitchFamily="34" charset="0"/>
              </a:rPr>
              <a:t>Die Verfügbarkeit Ihres Wunschnamens wird geprüft und es werden Ihnen mögliche Alternativen gezeigt.</a:t>
            </a:r>
          </a:p>
          <a:p>
            <a:pPr marL="0" indent="0">
              <a:lnSpc>
                <a:spcPct val="120000"/>
              </a:lnSpc>
              <a:spcBef>
                <a:spcPts val="0"/>
              </a:spcBef>
              <a:buNone/>
            </a:pPr>
            <a:r>
              <a:rPr lang="de-DE" sz="2000" dirty="0" smtClean="0">
                <a:latin typeface="Arial" panose="020B0604020202020204" pitchFamily="34" charset="0"/>
                <a:cs typeface="Arial" panose="020B0604020202020204" pitchFamily="34" charset="0"/>
              </a:rPr>
              <a:t>Durch Anklicken wählen Sie den ausgesuchten Namen für Ihre </a:t>
            </a:r>
          </a:p>
          <a:p>
            <a:pPr marL="0" indent="0">
              <a:lnSpc>
                <a:spcPct val="120000"/>
              </a:lnSpc>
              <a:spcBef>
                <a:spcPts val="0"/>
              </a:spcBef>
              <a:buNone/>
            </a:pPr>
            <a:r>
              <a:rPr lang="de-DE" sz="2000" dirty="0" smtClean="0">
                <a:latin typeface="Arial" panose="020B0604020202020204" pitchFamily="34" charset="0"/>
                <a:cs typeface="Arial" panose="020B0604020202020204" pitchFamily="34" charset="0"/>
              </a:rPr>
              <a:t>E-Mail-Adresse.</a:t>
            </a:r>
            <a:endParaRPr lang="de-DE" sz="2000" dirty="0">
              <a:latin typeface="Arial" panose="020B0604020202020204" pitchFamily="34" charset="0"/>
              <a:cs typeface="Arial" panose="020B0604020202020204" pitchFamily="34" charset="0"/>
            </a:endParaRPr>
          </a:p>
          <a:p>
            <a:pPr marL="0" lvl="0" indent="0">
              <a:buNone/>
            </a:pPr>
            <a:endParaRPr lang="de-DE" sz="2000" dirty="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normAutofit/>
          </a:bodyPr>
          <a:lstStyle/>
          <a:p>
            <a:r>
              <a:rPr lang="de-DE" sz="3600" dirty="0" smtClean="0">
                <a:latin typeface="Arial" panose="020B0604020202020204" pitchFamily="34" charset="0"/>
                <a:cs typeface="Arial" panose="020B0604020202020204" pitchFamily="34" charset="0"/>
              </a:rPr>
              <a:t>E-Mail-Account </a:t>
            </a:r>
            <a:r>
              <a:rPr lang="de-DE" sz="3600" dirty="0">
                <a:latin typeface="Arial" panose="020B0604020202020204" pitchFamily="34" charset="0"/>
                <a:cs typeface="Arial" panose="020B0604020202020204" pitchFamily="34" charset="0"/>
              </a:rPr>
              <a:t>einrichten </a:t>
            </a:r>
          </a:p>
        </p:txBody>
      </p:sp>
      <p:pic>
        <p:nvPicPr>
          <p:cNvPr id="5" name="Grafik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041468" y="1272704"/>
            <a:ext cx="4610780" cy="4871623"/>
          </a:xfrm>
          <a:prstGeom prst="rect">
            <a:avLst/>
          </a:prstGeom>
        </p:spPr>
      </p:pic>
    </p:spTree>
    <p:extLst>
      <p:ext uri="{BB962C8B-B14F-4D97-AF65-F5344CB8AC3E}">
        <p14:creationId xmlns:p14="http://schemas.microsoft.com/office/powerpoint/2010/main" val="170058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buntu">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buntu">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2153</Words>
  <Application>Microsoft Office PowerPoint</Application>
  <PresentationFormat>Benutzerdefiniert</PresentationFormat>
  <Paragraphs>209</Paragraphs>
  <Slides>35</Slides>
  <Notes>0</Notes>
  <HiddenSlides>0</HiddenSlides>
  <MMClips>0</MMClips>
  <ScaleCrop>false</ScaleCrop>
  <HeadingPairs>
    <vt:vector size="4" baseType="variant">
      <vt:variant>
        <vt:lpstr>Design</vt:lpstr>
      </vt:variant>
      <vt:variant>
        <vt:i4>2</vt:i4>
      </vt:variant>
      <vt:variant>
        <vt:lpstr>Folientitel</vt:lpstr>
      </vt:variant>
      <vt:variant>
        <vt:i4>35</vt:i4>
      </vt:variant>
    </vt:vector>
  </HeadingPairs>
  <TitlesOfParts>
    <vt:vector size="37" baseType="lpstr">
      <vt:lpstr>Office Theme</vt:lpstr>
      <vt:lpstr>1_Office Theme</vt:lpstr>
      <vt:lpstr>PowerPoint-Präsentation</vt:lpstr>
      <vt:lpstr>Einführung</vt:lpstr>
      <vt:lpstr>Einführung</vt:lpstr>
      <vt:lpstr>Inhaltsverzeichnis </vt:lpstr>
      <vt:lpstr>Los geht´s</vt:lpstr>
      <vt:lpstr>E-Mail-Account einrichten </vt:lpstr>
      <vt:lpstr>E-Mail-Account einrichten </vt:lpstr>
      <vt:lpstr>E-Mail-Account einrichten </vt:lpstr>
      <vt:lpstr>E-Mail-Account einrichten </vt:lpstr>
      <vt:lpstr>E-Mail-Account einrichten</vt:lpstr>
      <vt:lpstr>Sicheres Passwort</vt:lpstr>
      <vt:lpstr>So schreiben Sie eine E-Mail</vt:lpstr>
      <vt:lpstr>So schreiben Sie eine E-Mail</vt:lpstr>
      <vt:lpstr>So schreiben Sie eine E-Mail</vt:lpstr>
      <vt:lpstr>So schreiben Sie eine Mail</vt:lpstr>
      <vt:lpstr>Einfügen des @ Zeichens</vt:lpstr>
      <vt:lpstr>So schreiben Sie eine E-Mail</vt:lpstr>
      <vt:lpstr>So schreiben Sie eine E-Mail</vt:lpstr>
      <vt:lpstr>So schreiben Sie eine E-Mail</vt:lpstr>
      <vt:lpstr>So versenden Sie eine E-Mail mit Anhang </vt:lpstr>
      <vt:lpstr>So versenden Sie eine E-Mail mit Anhang</vt:lpstr>
      <vt:lpstr>E-Mails verwalten</vt:lpstr>
      <vt:lpstr>E-Mails verwalten</vt:lpstr>
      <vt:lpstr>E-Mails verwalten</vt:lpstr>
      <vt:lpstr>E-Mails verwalten</vt:lpstr>
      <vt:lpstr>SPAM E-Mails </vt:lpstr>
      <vt:lpstr>SPAM E-Mails </vt:lpstr>
      <vt:lpstr>Was ist Phishing?</vt:lpstr>
      <vt:lpstr>Umgang mit SPAM Mails </vt:lpstr>
      <vt:lpstr>Glossar</vt:lpstr>
      <vt:lpstr>Weiterführende Informationen</vt:lpstr>
      <vt:lpstr>PowerPoint-Präsentation</vt:lpstr>
      <vt:lpstr>Anhang für Internet-Lotsen</vt:lpstr>
      <vt:lpstr>Allgemeine didaktische Hinweise</vt:lpstr>
      <vt:lpstr>14 Anleitungen rund um die digitale Welt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Jeanine Wein</dc:creator>
  <cp:lastModifiedBy>Nicola Röhricht | BAGSO Service</cp:lastModifiedBy>
  <cp:revision>151</cp:revision>
  <cp:lastPrinted>2017-02-01T15:04:36Z</cp:lastPrinted>
  <dcterms:created xsi:type="dcterms:W3CDTF">2016-06-15T06:56:42Z</dcterms:created>
  <dcterms:modified xsi:type="dcterms:W3CDTF">2017-07-05T15:57:16Z</dcterms:modified>
</cp:coreProperties>
</file>